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65"/>
  </p:notesMasterIdLst>
  <p:sldIdLst>
    <p:sldId id="257" r:id="rId3"/>
    <p:sldId id="258" r:id="rId4"/>
    <p:sldId id="309" r:id="rId5"/>
    <p:sldId id="259" r:id="rId6"/>
    <p:sldId id="310" r:id="rId7"/>
    <p:sldId id="311" r:id="rId8"/>
    <p:sldId id="312" r:id="rId9"/>
    <p:sldId id="313" r:id="rId10"/>
    <p:sldId id="314" r:id="rId11"/>
    <p:sldId id="315" r:id="rId12"/>
    <p:sldId id="320" r:id="rId13"/>
    <p:sldId id="316" r:id="rId14"/>
    <p:sldId id="317" r:id="rId15"/>
    <p:sldId id="318" r:id="rId16"/>
    <p:sldId id="328" r:id="rId17"/>
    <p:sldId id="330" r:id="rId18"/>
    <p:sldId id="329" r:id="rId19"/>
    <p:sldId id="331" r:id="rId20"/>
    <p:sldId id="264" r:id="rId21"/>
    <p:sldId id="266" r:id="rId22"/>
    <p:sldId id="268" r:id="rId23"/>
    <p:sldId id="269" r:id="rId24"/>
    <p:sldId id="333" r:id="rId25"/>
    <p:sldId id="334" r:id="rId26"/>
    <p:sldId id="335" r:id="rId27"/>
    <p:sldId id="274" r:id="rId28"/>
    <p:sldId id="279" r:id="rId29"/>
    <p:sldId id="280" r:id="rId30"/>
    <p:sldId id="281" r:id="rId31"/>
    <p:sldId id="282" r:id="rId32"/>
    <p:sldId id="283" r:id="rId33"/>
    <p:sldId id="284" r:id="rId34"/>
    <p:sldId id="260" r:id="rId35"/>
    <p:sldId id="261" r:id="rId36"/>
    <p:sldId id="341" r:id="rId37"/>
    <p:sldId id="342" r:id="rId38"/>
    <p:sldId id="343" r:id="rId39"/>
    <p:sldId id="344" r:id="rId40"/>
    <p:sldId id="336" r:id="rId41"/>
    <p:sldId id="337" r:id="rId42"/>
    <p:sldId id="338" r:id="rId43"/>
    <p:sldId id="339" r:id="rId44"/>
    <p:sldId id="321" r:id="rId45"/>
    <p:sldId id="262" r:id="rId46"/>
    <p:sldId id="293" r:id="rId47"/>
    <p:sldId id="327" r:id="rId48"/>
    <p:sldId id="294" r:id="rId49"/>
    <p:sldId id="295" r:id="rId50"/>
    <p:sldId id="322" r:id="rId51"/>
    <p:sldId id="323"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 id="312"/>
            <p14:sldId id="313"/>
            <p14:sldId id="314"/>
            <p14:sldId id="315"/>
          </p14:sldIdLst>
        </p14:section>
        <p14:section name="Tools" id="{820FCAB9-A874-4F0F-968B-858BFECA09A2}">
          <p14:sldIdLst>
            <p14:sldId id="320"/>
            <p14:sldId id="316"/>
            <p14:sldId id="317"/>
            <p14:sldId id="318"/>
            <p14:sldId id="328"/>
            <p14:sldId id="330"/>
            <p14:sldId id="329"/>
            <p14:sldId id="331"/>
            <p14:sldId id="264"/>
          </p14:sldIdLst>
        </p14:section>
        <p14:section name="SDKs" id="{B6082988-7153-4DD9-AD2F-B33C11C99B64}">
          <p14:sldIdLst>
            <p14:sldId id="266"/>
            <p14:sldId id="268"/>
            <p14:sldId id="269"/>
            <p14:sldId id="333"/>
            <p14:sldId id="334"/>
            <p14:sldId id="335"/>
            <p14:sldId id="274"/>
            <p14:sldId id="279"/>
            <p14:sldId id="280"/>
            <p14:sldId id="281"/>
            <p14:sldId id="282"/>
            <p14:sldId id="283"/>
            <p14:sldId id="284"/>
            <p14:sldId id="260"/>
            <p14:sldId id="261"/>
            <p14:sldId id="341"/>
            <p14:sldId id="342"/>
            <p14:sldId id="343"/>
            <p14:sldId id="344"/>
            <p14:sldId id="336"/>
            <p14:sldId id="337"/>
            <p14:sldId id="338"/>
            <p14:sldId id="339"/>
          </p14:sldIdLst>
        </p14:section>
        <p14:section name="Untitled Section" id="{DBF4C712-5910-4D23-92B5-FD4B2C5DF7F6}">
          <p14:sldIdLst>
            <p14:sldId id="321"/>
            <p14:sldId id="262"/>
            <p14:sldId id="293"/>
            <p14:sldId id="327"/>
            <p14:sldId id="294"/>
            <p14:sldId id="295"/>
            <p14:sldId id="322"/>
            <p14:sldId id="323"/>
          </p14:sldIdLst>
        </p14:section>
        <p14:section name="Other APIs" id="{A94A80B0-E586-4F7B-B33E-2DC157160D3E}">
          <p14:sldIdLst>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7" d="100"/>
          <a:sy n="87" d="100"/>
        </p:scale>
        <p:origin x="30" y="261"/>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140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5456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10/11/2016 11:12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55272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4110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67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145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10/11/2016 11:12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92132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19846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83325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97836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5229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56841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11:12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3357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10/11/2016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61</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2283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282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10/11/2016 11:12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10/11/2016 11:12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6358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10/11/2016 11:12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10/11/2016 11:12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775852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942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97646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 id="2147483711" r:id="rId27"/>
    <p:sldLayoutId id="214748371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microsoft.com/office/2007/relationships/hdphoto" Target="../media/hdphoto2.wdp"/><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39.png"/><Relationship Id="rId11" Type="http://schemas.openxmlformats.org/officeDocument/2006/relationships/image" Target="../media/image48.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blog/announcing-azure-cli-2-preview/" TargetMode="External"/><Relationship Id="rId2" Type="http://schemas.openxmlformats.org/officeDocument/2006/relationships/hyperlink" Target="https://github.com/azure/azure-cli"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bit.ly/WhatIs-DevOps"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6.tiff"/><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pricing/free-trial/"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officespdev.uservoice.com/" TargetMode="External"/><Relationship Id="rId5" Type="http://schemas.openxmlformats.org/officeDocument/2006/relationships/hyperlink" Target="http://hackproductivity.devpost.com/" TargetMode="External"/><Relationship Id="rId4" Type="http://schemas.openxmlformats.org/officeDocument/2006/relationships/hyperlink" Target="https://twitter.com/OfficeDev"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6.xml"/><Relationship Id="rId4" Type="http://schemas.openxmlformats.org/officeDocument/2006/relationships/hyperlink" Target="https://github.com/OneDriv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aka.ms/dtl"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icrosoftGraph"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5.xml"/><Relationship Id="rId5" Type="http://schemas.openxmlformats.org/officeDocument/2006/relationships/hyperlink" Target="http://stackoverflow.com/questions/tagged/onedrive" TargetMode="External"/><Relationship Id="rId4" Type="http://schemas.openxmlformats.org/officeDocument/2006/relationships/hyperlink" Target="https://onedrive.uservoic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4833" y="1866"/>
            <a:ext cx="12221668" cy="689748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9" name="Rectangle 8"/>
          <p:cNvSpPr/>
          <p:nvPr/>
        </p:nvSpPr>
        <p:spPr bwMode="auto">
          <a:xfrm flipH="1">
            <a:off x="-178973" y="-15737"/>
            <a:ext cx="5324294" cy="689748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10" name="Title 11"/>
          <p:cNvSpPr>
            <a:spLocks noGrp="1"/>
          </p:cNvSpPr>
          <p:nvPr>
            <p:ph type="title"/>
          </p:nvPr>
        </p:nvSpPr>
        <p:spPr>
          <a:xfrm>
            <a:off x="866856" y="216812"/>
            <a:ext cx="5525607" cy="1643445"/>
          </a:xfrm>
        </p:spPr>
        <p:txBody>
          <a:bodyPr/>
          <a:lstStyle/>
          <a:p>
            <a:r>
              <a:rPr lang="en-US" dirty="0">
                <a:solidFill>
                  <a:schemeClr val="bg1"/>
                </a:solidFill>
              </a:rPr>
              <a:t>Worry-free</a:t>
            </a:r>
            <a:br>
              <a:rPr lang="en-US" dirty="0">
                <a:solidFill>
                  <a:schemeClr val="bg1"/>
                </a:solidFill>
              </a:rPr>
            </a:br>
            <a:r>
              <a:rPr lang="en-US" dirty="0">
                <a:solidFill>
                  <a:schemeClr val="bg1"/>
                </a:solidFill>
              </a:rPr>
              <a:t>self-service</a:t>
            </a:r>
          </a:p>
        </p:txBody>
      </p:sp>
      <p:grpSp>
        <p:nvGrpSpPr>
          <p:cNvPr id="2" name="Group 1"/>
          <p:cNvGrpSpPr/>
          <p:nvPr/>
        </p:nvGrpSpPr>
        <p:grpSpPr>
          <a:xfrm>
            <a:off x="256245" y="739726"/>
            <a:ext cx="535908" cy="522914"/>
            <a:chOff x="261383" y="754062"/>
            <a:chExt cx="546654" cy="533400"/>
          </a:xfrm>
        </p:grpSpPr>
        <p:sp>
          <p:nvSpPr>
            <p:cNvPr id="3" name="Oval 2"/>
            <p:cNvSpPr/>
            <p:nvPr/>
          </p:nvSpPr>
          <p:spPr bwMode="auto">
            <a:xfrm>
              <a:off x="261383" y="754062"/>
              <a:ext cx="546654" cy="5334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21" name="Freeform 101"/>
            <p:cNvSpPr>
              <a:spLocks/>
            </p:cNvSpPr>
            <p:nvPr/>
          </p:nvSpPr>
          <p:spPr bwMode="black">
            <a:xfrm flipH="1">
              <a:off x="470739" y="870069"/>
              <a:ext cx="205918" cy="301385"/>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4" y="1499702"/>
            <a:ext cx="5666140" cy="4434060"/>
          </a:xfrm>
          <a:prstGeom prst="rect">
            <a:avLst/>
          </a:prstGeom>
        </p:spPr>
      </p:pic>
      <p:sp>
        <p:nvSpPr>
          <p:cNvPr id="18" name="Title 11"/>
          <p:cNvSpPr txBox="1">
            <a:spLocks/>
          </p:cNvSpPr>
          <p:nvPr/>
        </p:nvSpPr>
        <p:spPr>
          <a:xfrm>
            <a:off x="866855" y="2009661"/>
            <a:ext cx="5688215" cy="2165488"/>
          </a:xfrm>
          <a:prstGeom prst="rect">
            <a:avLst/>
          </a:prstGeom>
        </p:spPr>
        <p:txBody>
          <a:bodyPr vert="horz" wrap="square" lIns="143428" tIns="89642" rIns="143428" bIns="89642"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r>
              <a:rPr lang="en-US" sz="4705" dirty="0">
                <a:solidFill>
                  <a:schemeClr val="bg1"/>
                </a:solidFill>
              </a:rPr>
              <a:t>Fast</a:t>
            </a:r>
            <a:br>
              <a:rPr lang="en-US" sz="4705" dirty="0">
                <a:solidFill>
                  <a:schemeClr val="bg1"/>
                </a:solidFill>
              </a:rPr>
            </a:br>
            <a:r>
              <a:rPr lang="en-US" sz="4705" dirty="0">
                <a:solidFill>
                  <a:schemeClr val="bg1"/>
                </a:solidFill>
              </a:rPr>
              <a:t>provisioning</a:t>
            </a:r>
          </a:p>
        </p:txBody>
      </p:sp>
      <p:grpSp>
        <p:nvGrpSpPr>
          <p:cNvPr id="19" name="Group 18"/>
          <p:cNvGrpSpPr/>
          <p:nvPr/>
        </p:nvGrpSpPr>
        <p:grpSpPr>
          <a:xfrm>
            <a:off x="256245" y="2532575"/>
            <a:ext cx="535908" cy="522914"/>
            <a:chOff x="2442225" y="3226450"/>
            <a:chExt cx="389224" cy="389224"/>
          </a:xfrm>
        </p:grpSpPr>
        <p:sp>
          <p:nvSpPr>
            <p:cNvPr id="20" name="Oval 19"/>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29"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grpSp>
        <p:nvGrpSpPr>
          <p:cNvPr id="30" name="Group 29"/>
          <p:cNvGrpSpPr/>
          <p:nvPr/>
        </p:nvGrpSpPr>
        <p:grpSpPr>
          <a:xfrm>
            <a:off x="256245" y="4101319"/>
            <a:ext cx="535908" cy="522914"/>
            <a:chOff x="2442225" y="3226450"/>
            <a:chExt cx="389224" cy="389224"/>
          </a:xfrm>
        </p:grpSpPr>
        <p:sp>
          <p:nvSpPr>
            <p:cNvPr id="31" name="Oval 30"/>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33"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grpSp>
        <p:nvGrpSpPr>
          <p:cNvPr id="34" name="Group 33"/>
          <p:cNvGrpSpPr/>
          <p:nvPr/>
        </p:nvGrpSpPr>
        <p:grpSpPr>
          <a:xfrm>
            <a:off x="256245" y="5670062"/>
            <a:ext cx="535908" cy="522914"/>
            <a:chOff x="2442225" y="3226450"/>
            <a:chExt cx="389224" cy="389224"/>
          </a:xfrm>
        </p:grpSpPr>
        <p:sp>
          <p:nvSpPr>
            <p:cNvPr id="35" name="Oval 34"/>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36"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896030"/>
              <a:endParaRPr lang="en-US" sz="1764" kern="0">
                <a:solidFill>
                  <a:sysClr val="windowText" lastClr="000000"/>
                </a:solidFill>
              </a:endParaRPr>
            </a:p>
          </p:txBody>
        </p:sp>
      </p:grpSp>
      <p:sp>
        <p:nvSpPr>
          <p:cNvPr id="37" name="Title 11"/>
          <p:cNvSpPr txBox="1">
            <a:spLocks/>
          </p:cNvSpPr>
          <p:nvPr/>
        </p:nvSpPr>
        <p:spPr>
          <a:xfrm>
            <a:off x="801325" y="3951915"/>
            <a:ext cx="4554992" cy="2440308"/>
          </a:xfrm>
          <a:prstGeom prst="rect">
            <a:avLst/>
          </a:prstGeom>
        </p:spPr>
        <p:txBody>
          <a:bodyPr vert="horz" wrap="square" lIns="143371" tIns="89606" rIns="143371" bIns="89606"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144"/>
            <a:r>
              <a:rPr lang="en-US" sz="4705" dirty="0">
                <a:solidFill>
                  <a:schemeClr val="bg1"/>
                </a:solidFill>
              </a:rPr>
              <a:t>Share Templates</a:t>
            </a:r>
          </a:p>
        </p:txBody>
      </p:sp>
      <p:sp>
        <p:nvSpPr>
          <p:cNvPr id="38" name="Title 11"/>
          <p:cNvSpPr txBox="1">
            <a:spLocks/>
          </p:cNvSpPr>
          <p:nvPr/>
        </p:nvSpPr>
        <p:spPr>
          <a:xfrm>
            <a:off x="868539" y="5222722"/>
            <a:ext cx="4181632" cy="2165488"/>
          </a:xfrm>
          <a:prstGeom prst="rect">
            <a:avLst/>
          </a:prstGeom>
        </p:spPr>
        <p:txBody>
          <a:bodyPr vert="horz" wrap="square" lIns="143428" tIns="89642" rIns="143428" bIns="89642"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r>
              <a:rPr lang="en-US" sz="4705" dirty="0">
                <a:solidFill>
                  <a:schemeClr val="bg1"/>
                </a:solidFill>
              </a:rPr>
              <a:t>Integrate with your toolchain</a:t>
            </a:r>
          </a:p>
        </p:txBody>
      </p:sp>
    </p:spTree>
    <p:extLst>
      <p:ext uri="{BB962C8B-B14F-4D97-AF65-F5344CB8AC3E}">
        <p14:creationId xmlns:p14="http://schemas.microsoft.com/office/powerpoint/2010/main" val="105136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p:txBody>
          <a:bodyPr/>
          <a:lstStyle/>
          <a:p>
            <a:r>
              <a:rPr lang="en-US"/>
              <a:t>https://azure.com/tools</a:t>
            </a:r>
            <a:br>
              <a:rPr lang="en-US"/>
            </a:br>
            <a:r>
              <a:rPr lang="en-US"/>
              <a:t>https://www.visualstudio.com/vs/azure-tools</a:t>
            </a:r>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10 and UWP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006" y="1837348"/>
            <a:ext cx="10184309" cy="3758012"/>
          </a:xfrm>
          <a:prstGeom prst="rect">
            <a:avLst/>
          </a:prstGeom>
        </p:spPr>
      </p:pic>
    </p:spTree>
    <p:extLst>
      <p:ext uri="{BB962C8B-B14F-4D97-AF65-F5344CB8AC3E}">
        <p14:creationId xmlns:p14="http://schemas.microsoft.com/office/powerpoint/2010/main" val="216105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560730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Node.js Code Samples</a:t>
            </a:r>
          </a:p>
        </p:txBody>
      </p:sp>
    </p:spTree>
    <p:extLst>
      <p:ext uri="{BB962C8B-B14F-4D97-AF65-F5344CB8AC3E}">
        <p14:creationId xmlns:p14="http://schemas.microsoft.com/office/powerpoint/2010/main" val="36014575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40" y="1486746"/>
            <a:ext cx="11653523" cy="3932038"/>
          </a:xfrm>
        </p:spPr>
        <p:txBody>
          <a:bodyPr/>
          <a:lstStyle/>
          <a:p>
            <a:r>
              <a:rPr lang="en-US" dirty="0"/>
              <a:t>A new native </a:t>
            </a:r>
            <a:r>
              <a:rPr lang="en-US" dirty="0" err="1"/>
              <a:t>Posix</a:t>
            </a:r>
            <a:r>
              <a:rPr lang="en-US" dirty="0"/>
              <a:t>/BASH based </a:t>
            </a:r>
            <a:r>
              <a:rPr lang="en-US" dirty="0" err="1"/>
              <a:t>Commandline</a:t>
            </a:r>
            <a:r>
              <a:rPr lang="en-US" dirty="0"/>
              <a:t> experience</a:t>
            </a:r>
          </a:p>
          <a:p>
            <a:r>
              <a:rPr lang="en-US" dirty="0"/>
              <a:t>Available at </a:t>
            </a:r>
            <a:r>
              <a:rPr lang="en-US" dirty="0">
                <a:hlinkClick r:id="rId2"/>
              </a:rPr>
              <a:t>GitHub</a:t>
            </a:r>
            <a:r>
              <a:rPr lang="en-US" dirty="0"/>
              <a:t> in preview mode – looking for early feedback and engagement with adopters</a:t>
            </a:r>
          </a:p>
          <a:p>
            <a:r>
              <a:rPr lang="en-US" dirty="0"/>
              <a:t>Current </a:t>
            </a:r>
            <a:r>
              <a:rPr lang="en-US" dirty="0" err="1"/>
              <a:t>xplat</a:t>
            </a:r>
            <a:r>
              <a:rPr lang="en-US" dirty="0"/>
              <a:t> CLI will continue to be available and supported – will be needed for ASM services</a:t>
            </a:r>
          </a:p>
          <a:p>
            <a:r>
              <a:rPr lang="en-US" dirty="0"/>
              <a:t>Both CLIs work side-by-side in the same command shell window</a:t>
            </a:r>
          </a:p>
        </p:txBody>
      </p:sp>
      <p:sp>
        <p:nvSpPr>
          <p:cNvPr id="7" name="Title 6"/>
          <p:cNvSpPr>
            <a:spLocks noGrp="1"/>
          </p:cNvSpPr>
          <p:nvPr>
            <p:ph type="title"/>
          </p:nvPr>
        </p:nvSpPr>
        <p:spPr/>
        <p:txBody>
          <a:bodyPr/>
          <a:lstStyle/>
          <a:p>
            <a:r>
              <a:rPr lang="en-US" sz="3921" dirty="0">
                <a:hlinkClick r:id="rId3"/>
              </a:rPr>
              <a:t>Announcing</a:t>
            </a:r>
            <a:r>
              <a:rPr lang="en-US" sz="3921" dirty="0"/>
              <a:t> Azure Command-Line Interface (CLI) 2.0 Preview</a:t>
            </a:r>
          </a:p>
        </p:txBody>
      </p:sp>
    </p:spTree>
    <p:extLst>
      <p:ext uri="{BB962C8B-B14F-4D97-AF65-F5344CB8AC3E}">
        <p14:creationId xmlns:p14="http://schemas.microsoft.com/office/powerpoint/2010/main" val="10136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a:t>
            </a:r>
            <a:r>
              <a:rPr lang="en-US"/>
              <a:t>Command-Line Interface (</a:t>
            </a:r>
            <a:r>
              <a:rPr lang="en-US" dirty="0"/>
              <a:t>CLI</a:t>
            </a:r>
            <a:r>
              <a:rPr lang="en-US"/>
              <a:t>) 2.0 Preview</a:t>
            </a:r>
            <a:endParaRPr lang="en-US" dirty="0"/>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a:t>
            </a:r>
            <a:r>
              <a:rPr lang="en-US" dirty="0" err="1"/>
              <a:t>Devops</a:t>
            </a:r>
            <a:endParaRPr lang="en-US" dirty="0"/>
          </a:p>
        </p:txBody>
      </p:sp>
    </p:spTree>
    <p:extLst>
      <p:ext uri="{BB962C8B-B14F-4D97-AF65-F5344CB8AC3E}">
        <p14:creationId xmlns:p14="http://schemas.microsoft.com/office/powerpoint/2010/main" val="1070135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2"/>
              </a:rPr>
              <a:t>http://</a:t>
            </a:r>
            <a:r>
              <a:rPr lang="en-US" sz="1765" kern="0" dirty="0" err="1">
                <a:solidFill>
                  <a:sysClr val="windowText" lastClr="000000"/>
                </a:solidFill>
                <a:hlinkClick r:id="rId2"/>
              </a:rPr>
              <a:t>bit.ly</a:t>
            </a:r>
            <a:r>
              <a:rPr lang="en-US" sz="1765" kern="0" dirty="0">
                <a:solidFill>
                  <a:sysClr val="windowText" lastClr="000000"/>
                </a:solidFill>
                <a:hlinkClick r:id="rId2"/>
              </a:rPr>
              <a:t>/</a:t>
            </a:r>
            <a:r>
              <a:rPr lang="en-US" sz="1765" kern="0" dirty="0" err="1">
                <a:solidFill>
                  <a:sysClr val="windowText" lastClr="000000"/>
                </a:solidFill>
                <a:hlinkClick r:id="rId2"/>
              </a:rPr>
              <a:t>WhatIs</a:t>
            </a:r>
            <a:r>
              <a:rPr lang="en-US" sz="1765" kern="0" dirty="0">
                <a:solidFill>
                  <a:sysClr val="windowText" lastClr="000000"/>
                </a:solidFill>
                <a:hlinkClick r:id="rId2"/>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up a “DevOps” pipeline</a:t>
            </a:r>
          </a:p>
        </p:txBody>
      </p:sp>
      <p:sp>
        <p:nvSpPr>
          <p:cNvPr id="3" name="Text Placeholder 2"/>
          <p:cNvSpPr>
            <a:spLocks noGrp="1"/>
          </p:cNvSpPr>
          <p:nvPr>
            <p:ph type="body" sz="quarter" idx="10"/>
          </p:nvPr>
        </p:nvSpPr>
        <p:spPr>
          <a:xfrm>
            <a:off x="269241" y="1189494"/>
            <a:ext cx="5378548" cy="6176819"/>
          </a:xfrm>
        </p:spPr>
        <p:txBody>
          <a:bodyPr/>
          <a:lstStyle/>
          <a:p>
            <a:r>
              <a:rPr lang="en-US" dirty="0"/>
              <a:t>Streamlining the development of your mobile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Automating the process to be repeatable &amp; sustainable</a:t>
            </a:r>
          </a:p>
          <a:p>
            <a:pPr lvl="1"/>
            <a:r>
              <a:rPr lang="en-US" dirty="0"/>
              <a:t>Continuous Integration (CI)</a:t>
            </a:r>
          </a:p>
          <a:p>
            <a:pPr lvl="1"/>
            <a:r>
              <a:rPr lang="en-US" dirty="0"/>
              <a:t>Continuous Delivery (CD)</a:t>
            </a:r>
          </a:p>
          <a:p>
            <a:pPr lvl="1"/>
            <a:r>
              <a:rPr lang="en-US" dirty="0"/>
              <a:t>Continuous Monitoring (CM)</a:t>
            </a:r>
          </a:p>
          <a:p>
            <a:endParaRPr lang="en-US" dirty="0"/>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a:alphaModFix/>
          </a:blip>
          <a:srcRect l="30260" t="30899" r="28986" b="35257"/>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602096" y="5964493"/>
            <a:ext cx="114153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Distribution</a:t>
            </a:r>
          </a:p>
        </p:txBody>
      </p:sp>
      <p:sp>
        <p:nvSpPr>
          <p:cNvPr id="27" name="TextBox 26"/>
          <p:cNvSpPr txBox="1"/>
          <p:nvPr/>
        </p:nvSpPr>
        <p:spPr>
          <a:xfrm>
            <a:off x="8182756" y="5964493"/>
            <a:ext cx="1107461"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Monitoring</a:t>
            </a:r>
            <a:endParaRPr lang="en-US" sz="1176" kern="0" dirty="0">
              <a:gradFill>
                <a:gsLst>
                  <a:gs pos="2917">
                    <a:schemeClr val="tx1"/>
                  </a:gs>
                  <a:gs pos="30000">
                    <a:schemeClr val="tx1"/>
                  </a:gs>
                </a:gsLst>
                <a:lin ang="5400000" scaled="0"/>
              </a:gradFill>
            </a:endParaRPr>
          </a:p>
        </p:txBody>
      </p:sp>
      <p:sp>
        <p:nvSpPr>
          <p:cNvPr id="28" name="TextBox 27"/>
          <p:cNvSpPr txBox="1"/>
          <p:nvPr/>
        </p:nvSpPr>
        <p:spPr>
          <a:xfrm>
            <a:off x="6688716" y="5964493"/>
            <a:ext cx="1204390"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Engagement</a:t>
            </a:r>
            <a:endParaRPr lang="en-US" sz="1176" kern="0" dirty="0">
              <a:gradFill>
                <a:gsLst>
                  <a:gs pos="2917">
                    <a:schemeClr val="tx1"/>
                  </a:gs>
                  <a:gs pos="30000">
                    <a:schemeClr val="tx1"/>
                  </a:gs>
                </a:gsLst>
                <a:lin ang="5400000" scaled="0"/>
              </a:gradFill>
            </a:endParaRPr>
          </a:p>
        </p:txBody>
      </p:sp>
      <p:sp>
        <p:nvSpPr>
          <p:cNvPr id="29" name="TextBox 28"/>
          <p:cNvSpPr txBox="1"/>
          <p:nvPr/>
        </p:nvSpPr>
        <p:spPr>
          <a:xfrm>
            <a:off x="6754260" y="1179184"/>
            <a:ext cx="1071694"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Repository</a:t>
            </a:r>
          </a:p>
        </p:txBody>
      </p:sp>
      <p:sp>
        <p:nvSpPr>
          <p:cNvPr id="30" name="TextBox 29"/>
          <p:cNvSpPr txBox="1"/>
          <p:nvPr/>
        </p:nvSpPr>
        <p:spPr>
          <a:xfrm>
            <a:off x="8388873" y="1179184"/>
            <a:ext cx="69522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Build</a:t>
            </a:r>
            <a:endParaRPr lang="en-US" sz="1176" kern="0" dirty="0">
              <a:gradFill>
                <a:gsLst>
                  <a:gs pos="2917">
                    <a:schemeClr val="tx1"/>
                  </a:gs>
                  <a:gs pos="30000">
                    <a:schemeClr val="tx1"/>
                  </a:gs>
                </a:gsLst>
                <a:lin ang="5400000" scaled="0"/>
              </a:gradFill>
            </a:endParaRPr>
          </a:p>
        </p:txBody>
      </p:sp>
      <p:sp>
        <p:nvSpPr>
          <p:cNvPr id="31" name="TextBox 30"/>
          <p:cNvSpPr txBox="1"/>
          <p:nvPr/>
        </p:nvSpPr>
        <p:spPr>
          <a:xfrm>
            <a:off x="9368715" y="1179184"/>
            <a:ext cx="1618887"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Automated 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a:gradFill>
                  <a:gsLst>
                    <a:gs pos="2917">
                      <a:schemeClr val="tx1"/>
                    </a:gs>
                    <a:gs pos="30000">
                      <a:schemeClr val="tx1"/>
                    </a:gs>
                  </a:gsLst>
                  <a:lin ang="5400000" scaled="0"/>
                </a:gradFill>
              </a:rPr>
              <a:t>Code</a:t>
            </a:r>
            <a:endParaRPr lang="en-US" sz="1176" kern="0" dirty="0">
              <a:gradFill>
                <a:gsLst>
                  <a:gs pos="2917">
                    <a:schemeClr val="tx1"/>
                  </a:gs>
                  <a:gs pos="30000">
                    <a:schemeClr val="tx1"/>
                  </a:gs>
                </a:gsLst>
                <a:lin ang="5400000" scaled="0"/>
              </a:gradFill>
            </a:endParaRPr>
          </a:p>
        </p:txBody>
      </p:sp>
      <p:pic>
        <p:nvPicPr>
          <p:cNvPr id="33" name="Picture 32"/>
          <p:cNvPicPr>
            <a:picLocks noChangeAspect="1"/>
          </p:cNvPicPr>
          <p:nvPr/>
        </p:nvPicPr>
        <p:blipFill>
          <a:blip r:embed="rId5">
            <a:alphaModFix/>
          </a:blip>
          <a:srcRect l="15300" r="64507" b="75224"/>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5">
            <a:alphaModFix/>
          </a:blip>
          <a:srcRect l="40660" r="39147" b="75249"/>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5">
            <a:alphaModFix/>
          </a:blip>
          <a:srcRect l="65929" r="13878" b="75018"/>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5">
            <a:alphaModFix/>
          </a:blip>
          <a:srcRect l="65943" t="75153" r="13864"/>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5">
            <a:alphaModFix/>
          </a:blip>
          <a:srcRect l="40606" t="75153" r="39201"/>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5">
            <a:alphaModFix/>
          </a:blip>
          <a:srcRect l="15322" t="75210" r="64485"/>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430056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a:t>
            </a:r>
            <a:br>
              <a:rPr lang="en-US" dirty="0"/>
            </a:br>
            <a:r>
              <a:rPr lang="en-US" sz="2353" b="1" dirty="0">
                <a:gradFill>
                  <a:gsLst>
                    <a:gs pos="0">
                      <a:schemeClr val="accent6"/>
                    </a:gs>
                    <a:gs pos="100000">
                      <a:schemeClr val="accent6"/>
                    </a:gs>
                  </a:gsLst>
                  <a:lin ang="21594000" scaled="0"/>
                </a:gradFill>
                <a:latin typeface="+mn-lt"/>
              </a:rPr>
              <a:t>Running their infrastructure on Azure!</a:t>
            </a:r>
          </a:p>
        </p:txBody>
      </p:sp>
      <p:sp>
        <p:nvSpPr>
          <p:cNvPr id="3" name="TextBox 2"/>
          <p:cNvSpPr txBox="1"/>
          <p:nvPr/>
        </p:nvSpPr>
        <p:spPr>
          <a:xfrm>
            <a:off x="944657" y="2048798"/>
            <a:ext cx="7542731" cy="1791934"/>
          </a:xfrm>
          <a:prstGeom prst="rect">
            <a:avLst/>
          </a:prstGeom>
          <a:noFill/>
        </p:spPr>
        <p:txBody>
          <a:bodyPr wrap="square" lIns="171135" tIns="136908" rIns="171135" bIns="136908" rtlCol="0">
            <a:noAutofit/>
          </a:bodyPr>
          <a:lstStyle/>
          <a:p>
            <a:pPr defTabSz="855679">
              <a:lnSpc>
                <a:spcPct val="90000"/>
              </a:lnSpc>
              <a:spcBef>
                <a:spcPts val="1122"/>
              </a:spcBef>
              <a:defRPr/>
            </a:pPr>
            <a:endParaRPr lang="en-US" sz="2040" kern="0" spc="-47" dirty="0">
              <a:solidFill>
                <a:srgbClr val="505050"/>
              </a:solidFill>
              <a:latin typeface="Segoe UI"/>
            </a:endParaRPr>
          </a:p>
        </p:txBody>
      </p:sp>
      <p:sp>
        <p:nvSpPr>
          <p:cNvPr id="15" name="Rectangle 14"/>
          <p:cNvSpPr/>
          <p:nvPr/>
        </p:nvSpPr>
        <p:spPr bwMode="auto">
          <a:xfrm>
            <a:off x="1" y="4173063"/>
            <a:ext cx="8135570" cy="26844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14" name="Rectangle 13"/>
          <p:cNvSpPr/>
          <p:nvPr/>
        </p:nvSpPr>
        <p:spPr bwMode="auto">
          <a:xfrm>
            <a:off x="8207861" y="1716467"/>
            <a:ext cx="3984140" cy="51410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6" name="Rectangle 5"/>
          <p:cNvSpPr/>
          <p:nvPr/>
        </p:nvSpPr>
        <p:spPr>
          <a:xfrm>
            <a:off x="248616" y="4189619"/>
            <a:ext cx="2509989"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855679">
              <a:lnSpc>
                <a:spcPct val="90000"/>
              </a:lnSpc>
              <a:spcBef>
                <a:spcPts val="551"/>
              </a:spcBef>
              <a:defRPr/>
            </a:pPr>
            <a:r>
              <a:rPr lang="en-US" sz="2400" kern="0" dirty="0">
                <a:gradFill>
                  <a:gsLst>
                    <a:gs pos="0">
                      <a:srgbClr val="FFFFFF"/>
                    </a:gs>
                    <a:gs pos="100000">
                      <a:srgbClr val="FFFFFF"/>
                    </a:gs>
                  </a:gsLst>
                  <a:lin ang="21594000" scaled="0"/>
                </a:gradFill>
                <a:latin typeface="Segoe UI Light"/>
              </a:rPr>
              <a:t>Situation</a:t>
            </a:r>
          </a:p>
          <a:p>
            <a:pPr defTabSz="855679">
              <a:spcBef>
                <a:spcPts val="551"/>
              </a:spcBef>
              <a:defRPr/>
            </a:pPr>
            <a:r>
              <a:rPr lang="en-US" sz="1029" kern="0" dirty="0">
                <a:gradFill>
                  <a:gsLst>
                    <a:gs pos="0">
                      <a:srgbClr val="FFFFFF"/>
                    </a:gs>
                    <a:gs pos="100000">
                      <a:srgbClr val="FFFFFF"/>
                    </a:gs>
                  </a:gsLst>
                  <a:lin ang="21594000" scaled="0"/>
                </a:gradFill>
              </a:rPr>
              <a:t>Infrastructure in four different locations, with four different infrastructure providers, each with their own APIs and tools for managing resources, each with varying capabilities and capacities.</a:t>
            </a:r>
          </a:p>
          <a:p>
            <a:pPr defTabSz="855679">
              <a:spcBef>
                <a:spcPts val="551"/>
              </a:spcBef>
              <a:defRPr/>
            </a:pPr>
            <a:r>
              <a:rPr lang="en-US" sz="1029" kern="0" dirty="0">
                <a:gradFill>
                  <a:gsLst>
                    <a:gs pos="0">
                      <a:srgbClr val="FFFFFF"/>
                    </a:gs>
                    <a:gs pos="100000">
                      <a:srgbClr val="FFFFFF"/>
                    </a:gs>
                  </a:gsLst>
                  <a:lin ang="21594000" scaled="0"/>
                </a:gradFill>
              </a:rPr>
              <a:t>Project infrastructure is managed by a team of volunteers, operating more than 15 different services and managing a number of additional external services.</a:t>
            </a:r>
          </a:p>
        </p:txBody>
      </p:sp>
      <p:sp>
        <p:nvSpPr>
          <p:cNvPr id="7" name="Rectangle 6"/>
          <p:cNvSpPr/>
          <p:nvPr/>
        </p:nvSpPr>
        <p:spPr>
          <a:xfrm>
            <a:off x="2748826" y="4189619"/>
            <a:ext cx="2500210"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855679">
              <a:lnSpc>
                <a:spcPct val="90000"/>
              </a:lnSpc>
              <a:spcBef>
                <a:spcPts val="551"/>
              </a:spcBef>
              <a:defRPr/>
            </a:pPr>
            <a:r>
              <a:rPr lang="en-US" sz="2400" kern="0" dirty="0">
                <a:gradFill>
                  <a:gsLst>
                    <a:gs pos="0">
                      <a:srgbClr val="FFFFFF"/>
                    </a:gs>
                    <a:gs pos="100000">
                      <a:srgbClr val="FFFFFF"/>
                    </a:gs>
                  </a:gsLst>
                  <a:lin ang="21594000" scaled="0"/>
                </a:gradFill>
                <a:latin typeface="Segoe UI Light"/>
              </a:rPr>
              <a:t>Solution</a:t>
            </a:r>
          </a:p>
          <a:p>
            <a:pPr defTabSz="855679">
              <a:spcBef>
                <a:spcPts val="551"/>
              </a:spcBef>
              <a:defRPr/>
            </a:pPr>
            <a:r>
              <a:rPr lang="en-US" sz="1029" kern="0" dirty="0">
                <a:gradFill>
                  <a:gsLst>
                    <a:gs pos="0">
                      <a:srgbClr val="FFFFFF"/>
                    </a:gs>
                    <a:gs pos="100000">
                      <a:srgbClr val="FFFFFF"/>
                    </a:gs>
                  </a:gsLst>
                  <a:lin ang="21594000" scaled="0"/>
                </a:gradFill>
              </a:rPr>
              <a:t>A cloud platform consisting of: compute, CDN, storage and data-store services. </a:t>
            </a:r>
          </a:p>
          <a:p>
            <a:pPr defTabSz="855679">
              <a:spcBef>
                <a:spcPts val="551"/>
              </a:spcBef>
              <a:defRPr/>
            </a:pPr>
            <a:r>
              <a:rPr lang="en-US" sz="1029" kern="0" dirty="0">
                <a:gradFill>
                  <a:gsLst>
                    <a:gs pos="0">
                      <a:srgbClr val="FFFFFF"/>
                    </a:gs>
                    <a:gs pos="100000">
                      <a:srgbClr val="FFFFFF"/>
                    </a:gs>
                  </a:gsLst>
                  <a:lin ang="21594000" scaled="0"/>
                </a:gradFill>
              </a:rPr>
              <a:t>Azure also enables End-to-end TLS encrypted distribution of Jenkins packages, plugins and metadata via the Azure CDN.</a:t>
            </a:r>
          </a:p>
          <a:p>
            <a:pPr defTabSz="855679">
              <a:spcBef>
                <a:spcPts val="551"/>
              </a:spcBef>
              <a:defRPr/>
            </a:pPr>
            <a:endParaRPr lang="en-US" sz="1029" kern="0" dirty="0">
              <a:gradFill>
                <a:gsLst>
                  <a:gs pos="0">
                    <a:srgbClr val="FFFFFF"/>
                  </a:gs>
                  <a:gs pos="100000">
                    <a:srgbClr val="FFFFFF"/>
                  </a:gs>
                </a:gsLst>
                <a:lin ang="21594000" scaled="0"/>
              </a:gradFill>
            </a:endParaRPr>
          </a:p>
        </p:txBody>
      </p:sp>
      <p:sp>
        <p:nvSpPr>
          <p:cNvPr id="8" name="Rectangle 7"/>
          <p:cNvSpPr/>
          <p:nvPr/>
        </p:nvSpPr>
        <p:spPr>
          <a:xfrm>
            <a:off x="5249036" y="4189619"/>
            <a:ext cx="2509989" cy="1792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7780" tIns="134224" rIns="167780" bIns="134224" rtlCol="0" anchor="t" anchorCtr="0"/>
          <a:lstStyle/>
          <a:p>
            <a:pPr defTabSz="914079">
              <a:lnSpc>
                <a:spcPct val="90000"/>
              </a:lnSpc>
              <a:spcBef>
                <a:spcPts val="432"/>
              </a:spcBef>
              <a:defRPr/>
            </a:pPr>
            <a:r>
              <a:rPr kumimoji="1" lang="en-US" sz="2400" kern="0" dirty="0">
                <a:gradFill>
                  <a:gsLst>
                    <a:gs pos="0">
                      <a:srgbClr val="FFFFFF"/>
                    </a:gs>
                    <a:gs pos="100000">
                      <a:srgbClr val="FFFFFF"/>
                    </a:gs>
                  </a:gsLst>
                  <a:lin ang="21594000" scaled="0"/>
                </a:gradFill>
                <a:latin typeface="Segoe UI Light"/>
              </a:rPr>
              <a:t>Benefits </a:t>
            </a:r>
          </a:p>
          <a:p>
            <a:pPr defTabSz="855679">
              <a:spcBef>
                <a:spcPts val="551"/>
              </a:spcBef>
              <a:defRPr/>
            </a:pPr>
            <a:r>
              <a:rPr lang="en-US" sz="1029" kern="0" dirty="0">
                <a:gradFill>
                  <a:gsLst>
                    <a:gs pos="0">
                      <a:srgbClr val="FFFFFF"/>
                    </a:gs>
                    <a:gs pos="100000">
                      <a:srgbClr val="FFFFFF"/>
                    </a:gs>
                  </a:gsLst>
                  <a:lin ang="21594000" scaled="0"/>
                </a:gradFill>
              </a:rPr>
              <a:t>More complete build/test/release support and capacity on ci.jenkins.io for plugin developers using Azure Container Service and generic VMs.</a:t>
            </a:r>
          </a:p>
        </p:txBody>
      </p:sp>
      <p:sp>
        <p:nvSpPr>
          <p:cNvPr id="9" name="Rectangle 8"/>
          <p:cNvSpPr/>
          <p:nvPr/>
        </p:nvSpPr>
        <p:spPr bwMode="auto">
          <a:xfrm>
            <a:off x="1" y="1716466"/>
            <a:ext cx="8135570" cy="2375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10" name="TextBox 9"/>
          <p:cNvSpPr txBox="1"/>
          <p:nvPr/>
        </p:nvSpPr>
        <p:spPr>
          <a:xfrm>
            <a:off x="269240" y="2564653"/>
            <a:ext cx="7627052" cy="1008954"/>
          </a:xfrm>
          <a:prstGeom prst="rect">
            <a:avLst/>
          </a:prstGeom>
          <a:noFill/>
        </p:spPr>
        <p:txBody>
          <a:bodyPr wrap="square" lIns="167771" tIns="134218" rIns="167771" bIns="134218" rtlCol="0">
            <a:noAutofit/>
          </a:bodyPr>
          <a:lstStyle/>
          <a:p>
            <a:pPr defTabSz="855679">
              <a:defRPr/>
            </a:pPr>
            <a:r>
              <a:rPr lang="en-US" sz="1961" kern="0" spc="-49" dirty="0">
                <a:gradFill>
                  <a:gsLst>
                    <a:gs pos="0">
                      <a:srgbClr val="505050"/>
                    </a:gs>
                    <a:gs pos="100000">
                      <a:srgbClr val="505050"/>
                    </a:gs>
                  </a:gsLst>
                  <a:lin ang="21594000" scaled="0"/>
                </a:gradFill>
              </a:rPr>
              <a:t>Jenkins provides continuous integration services for software development. It supports popular SCM tools and can execute Apache Ant and Apache Maven based projects as well as shell scripts and Windows batch commands.</a:t>
            </a:r>
          </a:p>
        </p:txBody>
      </p:sp>
      <p:sp>
        <p:nvSpPr>
          <p:cNvPr id="5" name="Rectangle 4"/>
          <p:cNvSpPr/>
          <p:nvPr/>
        </p:nvSpPr>
        <p:spPr>
          <a:xfrm>
            <a:off x="8307325" y="1804594"/>
            <a:ext cx="3463158" cy="3584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71135" tIns="136908" rIns="171135" bIns="136908" rtlCol="0" anchor="t" anchorCtr="0"/>
          <a:lstStyle/>
          <a:p>
            <a:pPr defTabSz="855679">
              <a:lnSpc>
                <a:spcPct val="114000"/>
              </a:lnSpc>
              <a:spcBef>
                <a:spcPts val="562"/>
              </a:spcBef>
              <a:defRPr/>
            </a:pPr>
            <a:r>
              <a:rPr kumimoji="1" lang="en-US" sz="2157" kern="0" spc="-39" dirty="0">
                <a:gradFill>
                  <a:gsLst>
                    <a:gs pos="0">
                      <a:srgbClr val="FFFFFF"/>
                    </a:gs>
                    <a:gs pos="100000">
                      <a:srgbClr val="FFFFFF"/>
                    </a:gs>
                  </a:gsLst>
                  <a:lin ang="21594000" scaled="0"/>
                </a:gradFill>
                <a:latin typeface="Segoe UI Light"/>
              </a:rPr>
              <a:t>“Migrating to Azure simplifies and improves our infrastructure in a dramatic way that would not be possible without a comprehensive platform”</a:t>
            </a:r>
          </a:p>
        </p:txBody>
      </p:sp>
      <p:pic>
        <p:nvPicPr>
          <p:cNvPr id="16"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00" y="1830187"/>
            <a:ext cx="535758" cy="741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2" descr="http://img.freeflagicons.com/thumb/glossy_square_icon/united_states_of_america/united_states_of_america_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3" y="1817013"/>
            <a:ext cx="906307" cy="67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61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40" y="1636462"/>
            <a:ext cx="6453946" cy="4710520"/>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098321"/>
            <a:ext cx="12192000" cy="575919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Slave Plugin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056" t="4493"/>
          <a:stretch/>
        </p:blipFill>
        <p:spPr>
          <a:xfrm>
            <a:off x="462807" y="3985465"/>
            <a:ext cx="11266388" cy="2600406"/>
          </a:xfrm>
          <a:prstGeom prst="rect">
            <a:avLst/>
          </a:prstGeom>
        </p:spPr>
      </p:pic>
      <p:pic>
        <p:nvPicPr>
          <p:cNvPr id="1026" name="Picture 2" descr="0ABE10D6-D308-405B-8BF3-9253AAD37907"/>
          <p:cNvPicPr>
            <a:picLocks noChangeAspect="1" noChangeArrowheads="1"/>
          </p:cNvPicPr>
          <p:nvPr/>
        </p:nvPicPr>
        <p:blipFill rotWithShape="1">
          <a:blip r:embed="rId4">
            <a:extLst>
              <a:ext uri="{28A0092B-C50C-407E-A947-70E740481C1C}">
                <a14:useLocalDpi xmlns:a14="http://schemas.microsoft.com/office/drawing/2010/main" val="0"/>
              </a:ext>
            </a:extLst>
          </a:blip>
          <a:srcRect l="19417" t="393" b="1"/>
          <a:stretch/>
        </p:blipFill>
        <p:spPr bwMode="auto">
          <a:xfrm>
            <a:off x="462807" y="1250048"/>
            <a:ext cx="11266388" cy="2523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189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1098322"/>
            <a:ext cx="12192000" cy="57591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Jenkins ACS Plugin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67" y="1367246"/>
            <a:ext cx="8278829" cy="5209731"/>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4238941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Resources</a:t>
            </a:r>
          </a:p>
        </p:txBody>
      </p:sp>
      <p:sp>
        <p:nvSpPr>
          <p:cNvPr id="14" name="Text Placeholder 13"/>
          <p:cNvSpPr>
            <a:spLocks noGrp="1"/>
          </p:cNvSpPr>
          <p:nvPr>
            <p:ph type="body" sz="quarter" idx="10"/>
          </p:nvPr>
        </p:nvSpPr>
        <p:spPr>
          <a:xfrm>
            <a:off x="269239" y="1189177"/>
            <a:ext cx="11653523" cy="5325923"/>
          </a:xfrm>
        </p:spPr>
        <p:txBody>
          <a:bodyPr>
            <a:normAutofit fontScale="55000" lnSpcReduction="20000"/>
          </a:bodyPr>
          <a:lstStyle/>
          <a:p>
            <a:r>
              <a:rPr lang="en-US" dirty="0"/>
              <a:t>Preview Pricing</a:t>
            </a:r>
          </a:p>
          <a:p>
            <a:r>
              <a:rPr lang="en-US" dirty="0"/>
              <a:t>https://www.microsoft.com/cognitive-services/en-us/pricing </a:t>
            </a:r>
          </a:p>
          <a:p>
            <a:endParaRPr lang="en-US" dirty="0"/>
          </a:p>
          <a:p>
            <a:r>
              <a:rPr lang="en-US" dirty="0"/>
              <a:t>Deploy for Production </a:t>
            </a:r>
          </a:p>
          <a:p>
            <a:r>
              <a:rPr lang="en-US" dirty="0"/>
              <a:t>https://portal.azure.com/#create/Microsoft.CognitiveServices/ </a:t>
            </a:r>
          </a:p>
          <a:p>
            <a:endParaRPr lang="en-US" dirty="0"/>
          </a:p>
          <a:p>
            <a:r>
              <a:rPr lang="en-US" dirty="0"/>
              <a:t>Documentation</a:t>
            </a:r>
          </a:p>
          <a:p>
            <a:r>
              <a:rPr lang="en-US" dirty="0"/>
              <a:t>https://www.microsoft.com/cognitive-services/en-us/computer-vision-api/documentation </a:t>
            </a:r>
          </a:p>
          <a:p>
            <a:endParaRPr lang="en-US" dirty="0"/>
          </a:p>
          <a:p>
            <a:r>
              <a:rPr lang="en-US" dirty="0"/>
              <a:t>Client SDKs</a:t>
            </a:r>
          </a:p>
          <a:p>
            <a:r>
              <a:rPr lang="en-US" dirty="0"/>
              <a:t>https://aka.ms/cognitivesdks </a:t>
            </a:r>
          </a:p>
          <a:p>
            <a:endParaRPr lang="en-US" dirty="0"/>
          </a:p>
          <a:p>
            <a:r>
              <a:rPr lang="en-US" dirty="0"/>
              <a:t>Join Our Community</a:t>
            </a:r>
          </a:p>
          <a:p>
            <a:r>
              <a:rPr lang="en-US" dirty="0"/>
              <a:t>https://stackoverflow.com/questions/tagged/microsoft-cognitive</a:t>
            </a:r>
          </a:p>
          <a:p>
            <a:r>
              <a:rPr lang="en-US" dirty="0"/>
              <a:t>https://social.msdn.microsoft.com/forums/azure/en-US/home?forum=mlapi </a:t>
            </a:r>
          </a:p>
          <a:p>
            <a:r>
              <a:rPr lang="en-US" dirty="0"/>
              <a:t>https://cognitive.uservoice.com/</a:t>
            </a: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SzPct val="120000"/>
              <a:buNone/>
              <a:defRPr/>
            </a:pPr>
            <a:endParaRPr lang="en-US" sz="1568" dirty="0">
              <a:solidFill>
                <a:schemeClr val="bg1"/>
              </a:solidFill>
            </a:endParaRPr>
          </a:p>
        </p:txBody>
      </p:sp>
    </p:spTree>
    <p:extLst>
      <p:ext uri="{BB962C8B-B14F-4D97-AF65-F5344CB8AC3E}">
        <p14:creationId xmlns:p14="http://schemas.microsoft.com/office/powerpoint/2010/main" val="172350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 calcmode="lin" valueType="num">
                                      <p:cBhvr additive="base">
                                        <p:cTn id="15" dur="500" fill="hold"/>
                                        <p:tgtEl>
                                          <p:spTgt spid="14">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 calcmode="lin" valueType="num">
                                      <p:cBhvr additive="base">
                                        <p:cTn id="19" dur="500" fill="hold"/>
                                        <p:tgtEl>
                                          <p:spTgt spid="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anim calcmode="lin" valueType="num">
                                      <p:cBhvr additive="base">
                                        <p:cTn id="23" dur="500" fill="hold"/>
                                        <p:tgtEl>
                                          <p:spTgt spid="14">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4">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 calcmode="lin" valueType="num">
                                      <p:cBhvr additive="base">
                                        <p:cTn id="27" dur="500" fill="hold"/>
                                        <p:tgtEl>
                                          <p:spTgt spid="14">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4">
                                            <p:txEl>
                                              <p:pRg st="7" end="7"/>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anim calcmode="lin" valueType="num">
                                      <p:cBhvr additive="base">
                                        <p:cTn id="31" dur="500" fill="hold"/>
                                        <p:tgtEl>
                                          <p:spTgt spid="14">
                                            <p:txEl>
                                              <p:pRg st="9" end="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
                                            <p:txEl>
                                              <p:pRg st="9" end="9"/>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anim calcmode="lin" valueType="num">
                                      <p:cBhvr additive="base">
                                        <p:cTn id="35" dur="500" fill="hold"/>
                                        <p:tgtEl>
                                          <p:spTgt spid="14">
                                            <p:txEl>
                                              <p:pRg st="10" end="1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4">
                                            <p:txEl>
                                              <p:pRg st="10" end="10"/>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anim calcmode="lin" valueType="num">
                                      <p:cBhvr additive="base">
                                        <p:cTn id="39" dur="500" fill="hold"/>
                                        <p:tgtEl>
                                          <p:spTgt spid="14">
                                            <p:txEl>
                                              <p:pRg st="12" end="1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
                                            <p:txEl>
                                              <p:pRg st="12" end="12"/>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4">
                                            <p:txEl>
                                              <p:pRg st="13" end="13"/>
                                            </p:txEl>
                                          </p:spTgt>
                                        </p:tgtEl>
                                        <p:attrNameLst>
                                          <p:attrName>style.visibility</p:attrName>
                                        </p:attrNameLst>
                                      </p:cBhvr>
                                      <p:to>
                                        <p:strVal val="visible"/>
                                      </p:to>
                                    </p:set>
                                    <p:anim calcmode="lin" valueType="num">
                                      <p:cBhvr additive="base">
                                        <p:cTn id="43" dur="500" fill="hold"/>
                                        <p:tgtEl>
                                          <p:spTgt spid="14">
                                            <p:txEl>
                                              <p:pRg st="13" end="13"/>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
                                            <p:txEl>
                                              <p:pRg st="13" end="13"/>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xEl>
                                              <p:pRg st="14" end="14"/>
                                            </p:txEl>
                                          </p:spTgt>
                                        </p:tgtEl>
                                        <p:attrNameLst>
                                          <p:attrName>style.visibility</p:attrName>
                                        </p:attrNameLst>
                                      </p:cBhvr>
                                      <p:to>
                                        <p:strVal val="visible"/>
                                      </p:to>
                                    </p:set>
                                    <p:anim calcmode="lin" valueType="num">
                                      <p:cBhvr additive="base">
                                        <p:cTn id="47" dur="500" fill="hold"/>
                                        <p:tgtEl>
                                          <p:spTgt spid="14">
                                            <p:txEl>
                                              <p:pRg st="14" end="1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4">
                                            <p:txEl>
                                              <p:pRg st="14" end="14"/>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xEl>
                                              <p:pRg st="15" end="15"/>
                                            </p:txEl>
                                          </p:spTgt>
                                        </p:tgtEl>
                                        <p:attrNameLst>
                                          <p:attrName>style.visibility</p:attrName>
                                        </p:attrNameLst>
                                      </p:cBhvr>
                                      <p:to>
                                        <p:strVal val="visible"/>
                                      </p:to>
                                    </p:set>
                                    <p:anim calcmode="lin" valueType="num">
                                      <p:cBhvr additive="base">
                                        <p:cTn id="51" dur="500" fill="hold"/>
                                        <p:tgtEl>
                                          <p:spTgt spid="14">
                                            <p:txEl>
                                              <p:pRg st="15" end="15"/>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4">
                                            <p:txEl>
                                              <p:pRg st="15" end="15"/>
                                            </p:txEl>
                                          </p:spTgt>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10" presetClass="entr" presetSubtype="0" fill="hold" grpId="0" nodeType="afterEffect" nodePh="1">
                                  <p:stCondLst>
                                    <p:cond delay="0"/>
                                  </p:stCondLst>
                                  <p:endCondLst>
                                    <p:cond evt="begin" delay="0">
                                      <p:tn val="54"/>
                                    </p:cond>
                                  </p:end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3620716"/>
          </a:xfrm>
        </p:spPr>
        <p:txBody>
          <a:bodyPr/>
          <a:lstStyle/>
          <a:p>
            <a:r>
              <a:rPr lang="en-US" sz="2745" dirty="0"/>
              <a:t>Office 365 Developer Site</a:t>
            </a:r>
          </a:p>
          <a:p>
            <a:pPr lvl="1"/>
            <a:r>
              <a:rPr lang="en-US" dirty="0"/>
              <a:t>That’s where files will be stored so that’s obvious</a:t>
            </a:r>
          </a:p>
          <a:p>
            <a:pPr lvl="2"/>
            <a:r>
              <a:rPr lang="en-US" b="1" dirty="0"/>
              <a:t>Set up a development environment for SharePoint Add-ins on Office 365: </a:t>
            </a:r>
            <a:r>
              <a:rPr lang="en-US" dirty="0"/>
              <a:t>https://msdn.microsoft.com/en-us/library/office/fp179924.aspx#o365_signup</a:t>
            </a:r>
          </a:p>
          <a:p>
            <a:r>
              <a:rPr lang="en-US" sz="2745" dirty="0"/>
              <a:t>Windows Azure</a:t>
            </a:r>
          </a:p>
          <a:p>
            <a:pPr lvl="1"/>
            <a:r>
              <a:rPr lang="en-US" dirty="0"/>
              <a:t>This is going to be used for authentication to Office 365</a:t>
            </a:r>
          </a:p>
          <a:p>
            <a:pPr lvl="2"/>
            <a:r>
              <a:rPr lang="en-US" sz="2157" dirty="0"/>
              <a:t>Azure trial: </a:t>
            </a:r>
            <a:r>
              <a:rPr lang="en-US" sz="2157" dirty="0">
                <a:hlinkClick r:id="rId3"/>
              </a:rPr>
              <a:t>https://azure.microsoft.com/en-us/pricing/free-trial/</a:t>
            </a:r>
            <a:endParaRPr lang="en-US" sz="2157" dirty="0"/>
          </a:p>
          <a:p>
            <a:r>
              <a:rPr lang="en-US" sz="2549" dirty="0"/>
              <a:t>Visual Studio and </a:t>
            </a:r>
            <a:r>
              <a:rPr lang="en-US" sz="2549" dirty="0" err="1"/>
              <a:t>Xamarin</a:t>
            </a:r>
            <a:endParaRPr lang="en-US" sz="2549" dirty="0"/>
          </a:p>
          <a:p>
            <a:pPr lvl="1"/>
            <a:r>
              <a:rPr lang="en-US" dirty="0"/>
              <a:t>This is what we’re going to be using to build Android app with C# and .NET</a:t>
            </a:r>
          </a:p>
        </p:txBody>
      </p:sp>
      <p:sp>
        <p:nvSpPr>
          <p:cNvPr id="2" name="Title 1"/>
          <p:cNvSpPr>
            <a:spLocks noGrp="1"/>
          </p:cNvSpPr>
          <p:nvPr>
            <p:ph type="title"/>
          </p:nvPr>
        </p:nvSpPr>
        <p:spPr/>
        <p:txBody>
          <a:bodyPr/>
          <a:lstStyle/>
          <a:p>
            <a:r>
              <a:rPr lang="en-US" dirty="0"/>
              <a:t>Tools</a:t>
            </a:r>
            <a:endParaRPr lang="en-US" sz="3921"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46" y="487"/>
            <a:ext cx="12189390" cy="2379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a:solidFill>
                  <a:schemeClr val="bg2"/>
                </a:solidFill>
              </a:rPr>
              <a:t>Office Platform</a:t>
            </a:r>
          </a:p>
        </p:txBody>
      </p:sp>
      <p:sp>
        <p:nvSpPr>
          <p:cNvPr id="2" name="TextBox 1"/>
          <p:cNvSpPr txBox="1"/>
          <p:nvPr/>
        </p:nvSpPr>
        <p:spPr>
          <a:xfrm>
            <a:off x="243379" y="2567477"/>
            <a:ext cx="11528863" cy="4301079"/>
          </a:xfrm>
          <a:prstGeom prst="rect">
            <a:avLst/>
          </a:prstGeom>
          <a:noFill/>
        </p:spPr>
        <p:txBody>
          <a:bodyPr wrap="square" lIns="182854" tIns="146284" rIns="182854" bIns="146284" rtlCol="0">
            <a:spAutoFit/>
          </a:bodyPr>
          <a:lstStyle/>
          <a:p>
            <a:pPr defTabSz="896386">
              <a:lnSpc>
                <a:spcPct val="90000"/>
              </a:lnSpc>
              <a:spcAft>
                <a:spcPts val="600"/>
              </a:spcAft>
              <a:defRPr/>
            </a:pPr>
            <a:r>
              <a:rPr lang="en-US" sz="2400" kern="0" dirty="0">
                <a:solidFill>
                  <a:sysClr val="windowText" lastClr="000000"/>
                </a:solidFill>
              </a:rPr>
              <a:t>Join the Office 365 Developer Program - </a:t>
            </a:r>
            <a:r>
              <a:rPr lang="en-US" sz="2400" kern="0" dirty="0">
                <a:solidFill>
                  <a:sysClr val="windowText" lastClr="000000"/>
                </a:solidFill>
                <a:hlinkClick r:id="rId3"/>
              </a:rPr>
              <a:t>http://dev.office.com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Follow us on Twitter - </a:t>
            </a:r>
            <a:r>
              <a:rPr lang="en-US" sz="2400" kern="0" dirty="0">
                <a:solidFill>
                  <a:sysClr val="windowText" lastClr="000000"/>
                </a:solidFill>
                <a:hlinkClick r:id="rId4"/>
              </a:rPr>
              <a:t>@</a:t>
            </a:r>
            <a:r>
              <a:rPr lang="en-US" sz="2400" kern="0" dirty="0" err="1">
                <a:solidFill>
                  <a:sysClr val="windowText" lastClr="000000"/>
                </a:solidFill>
                <a:hlinkClick r:id="rId4"/>
              </a:rPr>
              <a:t>OfficeDev</a:t>
            </a:r>
            <a:r>
              <a:rPr lang="en-US" sz="2400" kern="0" dirty="0">
                <a:solidFill>
                  <a:sysClr val="windowText" lastClr="000000"/>
                </a:solidFill>
              </a:rPr>
              <a:t> </a:t>
            </a: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Code in our upcoming hackathon  -  </a:t>
            </a:r>
            <a:r>
              <a:rPr lang="en-US" sz="2400" kern="0" dirty="0">
                <a:solidFill>
                  <a:sysClr val="windowText" lastClr="000000"/>
                </a:solidFill>
                <a:hlinkClick r:id="rId5"/>
              </a:rPr>
              <a:t>http://hackproductivity.devpost.com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Provide feedback at User Voice - </a:t>
            </a:r>
            <a:r>
              <a:rPr lang="en-US" sz="2400" kern="0" dirty="0">
                <a:solidFill>
                  <a:sysClr val="windowText" lastClr="000000"/>
                </a:solidFill>
                <a:hlinkClick r:id="rId6"/>
              </a:rPr>
              <a:t>https://officespdev.uservoice.com</a:t>
            </a:r>
            <a:endParaRPr lang="en-US" sz="2400" kern="0" dirty="0">
              <a:solidFill>
                <a:sysClr val="windowText" lastClr="000000"/>
              </a:solidFill>
            </a:endParaRPr>
          </a:p>
          <a:p>
            <a:pPr defTabSz="896386">
              <a:lnSpc>
                <a:spcPct val="90000"/>
              </a:lnSpc>
              <a:spcAft>
                <a:spcPts val="600"/>
              </a:spcAft>
              <a:defRPr/>
            </a:pPr>
            <a:endParaRPr lang="en-US" sz="2400" kern="0" dirty="0">
              <a:solidFill>
                <a:sysClr val="windowText" lastClr="000000"/>
              </a:solidFill>
            </a:endParaRPr>
          </a:p>
          <a:p>
            <a:pPr defTabSz="896386">
              <a:lnSpc>
                <a:spcPct val="90000"/>
              </a:lnSpc>
              <a:spcAft>
                <a:spcPts val="600"/>
              </a:spcAft>
              <a:defRPr/>
            </a:pPr>
            <a:r>
              <a:rPr lang="en-US" sz="2400" kern="0" dirty="0">
                <a:solidFill>
                  <a:sysClr val="windowText" lastClr="000000"/>
                </a:solidFill>
              </a:rPr>
              <a:t>Interact on Stack Overflow  - office-</a:t>
            </a:r>
            <a:r>
              <a:rPr lang="en-US" sz="2400" kern="0" dirty="0" err="1">
                <a:solidFill>
                  <a:sysClr val="windowText" lastClr="000000"/>
                </a:solidFill>
              </a:rPr>
              <a:t>js</a:t>
            </a:r>
            <a:r>
              <a:rPr lang="en-US" sz="2400" kern="0" dirty="0">
                <a:solidFill>
                  <a:sysClr val="windowText" lastClr="000000"/>
                </a:solidFill>
              </a:rPr>
              <a:t>, </a:t>
            </a:r>
            <a:r>
              <a:rPr lang="en-US" sz="2400" kern="0" dirty="0" err="1">
                <a:solidFill>
                  <a:sysClr val="windowText" lastClr="000000"/>
                </a:solidFill>
              </a:rPr>
              <a:t>microsoftgraph</a:t>
            </a:r>
            <a:r>
              <a:rPr lang="en-US" sz="2400" kern="0" dirty="0">
                <a:solidFill>
                  <a:sysClr val="windowText" lastClr="000000"/>
                </a:solidFill>
              </a:rPr>
              <a:t>, office365api, office365connectors, excel-</a:t>
            </a:r>
            <a:r>
              <a:rPr lang="en-US" sz="2400" kern="0" dirty="0" err="1">
                <a:solidFill>
                  <a:sysClr val="windowText" lastClr="000000"/>
                </a:solidFill>
              </a:rPr>
              <a:t>addins</a:t>
            </a:r>
            <a:r>
              <a:rPr lang="en-US" sz="2400" kern="0" dirty="0">
                <a:solidFill>
                  <a:sysClr val="windowText" lastClr="000000"/>
                </a:solidFill>
              </a:rPr>
              <a:t>, outlook-web-</a:t>
            </a:r>
            <a:r>
              <a:rPr lang="en-US" sz="2400" kern="0" dirty="0" err="1">
                <a:solidFill>
                  <a:sysClr val="windowText" lastClr="000000"/>
                </a:solidFill>
              </a:rPr>
              <a:t>addins</a:t>
            </a:r>
            <a:r>
              <a:rPr lang="en-US" sz="2400" kern="0" dirty="0">
                <a:solidFill>
                  <a:sysClr val="windowText" lastClr="000000"/>
                </a:solidFill>
              </a:rPr>
              <a:t>, </a:t>
            </a:r>
            <a:r>
              <a:rPr lang="en-US" sz="2400" kern="0" dirty="0" err="1">
                <a:solidFill>
                  <a:sysClr val="windowText" lastClr="000000"/>
                </a:solidFill>
              </a:rPr>
              <a:t>sharepoint-api</a:t>
            </a:r>
            <a:endParaRPr lang="en-US" sz="2400" kern="0" dirty="0">
              <a:solidFill>
                <a:sysClr val="windowText" lastClr="000000"/>
              </a:solidFill>
            </a:endParaRPr>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79345"/>
          </a:xfrm>
        </p:spPr>
        <p:txBody>
          <a:bodyPr/>
          <a:lstStyle/>
          <a:p>
            <a:pPr marL="0" indent="0">
              <a:buNone/>
            </a:pPr>
            <a:r>
              <a:rPr lang="en-US" dirty="0"/>
              <a:t>Developer portals</a:t>
            </a:r>
          </a:p>
          <a:p>
            <a:pPr lvl="1"/>
            <a:r>
              <a:rPr lang="en-US" sz="1961" dirty="0">
                <a:hlinkClick r:id="rId2"/>
              </a:rPr>
              <a:t>dev.onedrive.com</a:t>
            </a:r>
            <a:endParaRPr lang="en-US" sz="1961" dirty="0"/>
          </a:p>
          <a:p>
            <a:pPr lvl="1"/>
            <a:r>
              <a:rPr lang="en-US" sz="1961" dirty="0">
                <a:hlinkClick r:id="rId3"/>
              </a:rPr>
              <a:t>dev.office.com</a:t>
            </a:r>
            <a:endParaRPr lang="en-US" sz="1961" dirty="0"/>
          </a:p>
          <a:p>
            <a:pPr lvl="1"/>
            <a:r>
              <a:rPr lang="en-US" sz="1961" dirty="0">
                <a:hlinkClick r:id="rId4"/>
              </a:rPr>
              <a:t>OneDrive on GitHub</a:t>
            </a:r>
            <a:endParaRPr lang="en-US" dirty="0"/>
          </a:p>
          <a:p>
            <a:pPr marL="0" indent="0">
              <a:buNone/>
            </a:pPr>
            <a:r>
              <a:rPr lang="en-US" dirty="0"/>
              <a:t>Samples and demos are available today</a:t>
            </a:r>
          </a:p>
          <a:p>
            <a:pPr lvl="1"/>
            <a:r>
              <a:rPr lang="en-US" sz="1961" dirty="0"/>
              <a:t>All the demos from this session are available on GitHub right now.</a:t>
            </a:r>
          </a:p>
          <a:p>
            <a:pPr marL="0" indent="0">
              <a:buNone/>
            </a:pPr>
            <a:r>
              <a:rPr lang="en-US" dirty="0"/>
              <a:t>Use the SDKs</a:t>
            </a:r>
          </a:p>
          <a:p>
            <a:pPr lvl="1"/>
            <a:r>
              <a:rPr lang="en-US" dirty="0"/>
              <a:t>Graph SDKs are coming soon. </a:t>
            </a:r>
          </a:p>
          <a:p>
            <a:pPr lvl="1"/>
            <a:r>
              <a:rPr lang="en-US" dirty="0"/>
              <a:t>OneDrive SDK is available for .NET, iOS, Android, and Python.</a:t>
            </a:r>
          </a:p>
          <a:p>
            <a:pPr lvl="1"/>
            <a:r>
              <a:rPr lang="en-US" dirty="0"/>
              <a:t>These provide authentication, service discovery, and easy-of-use for the REST API on these platforms.</a:t>
            </a:r>
          </a:p>
        </p:txBody>
      </p:sp>
      <p:sp>
        <p:nvSpPr>
          <p:cNvPr id="3" name="Title 2"/>
          <p:cNvSpPr>
            <a:spLocks noGrp="1"/>
          </p:cNvSpPr>
          <p:nvPr>
            <p:ph type="title"/>
          </p:nvPr>
        </p:nvSpPr>
        <p:spPr/>
        <p:txBody>
          <a:bodyPr/>
          <a:lstStyle/>
          <a:p>
            <a:r>
              <a:rPr lang="en-US" dirty="0">
                <a:solidFill>
                  <a:srgbClr val="FF8C00"/>
                </a:solidFill>
              </a:rPr>
              <a:t>Getting Started Now</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defRPr/>
            </a:pPr>
            <a:r>
              <a:rPr lang="en-US" altLang="en-US" sz="5294" kern="0" dirty="0">
                <a:solidFill>
                  <a:schemeClr val="accent1"/>
                </a:solidFill>
                <a:latin typeface="Segoe UI Light"/>
              </a:rPr>
              <a:t>Microsoft Cognitive Services</a:t>
            </a:r>
          </a:p>
          <a:p>
            <a:pPr defTabSz="914225">
              <a:lnSpc>
                <a:spcPct val="90000"/>
              </a:lnSpc>
              <a:spcAft>
                <a:spcPts val="1470"/>
              </a:spcAft>
              <a:defRPr/>
            </a:pPr>
            <a:r>
              <a:rPr lang="en-US" sz="3529" kern="0" dirty="0">
                <a:solidFill>
                  <a:schemeClr val="accent5"/>
                </a:solidFill>
                <a:latin typeface="Segoe UI Light"/>
              </a:rPr>
              <a:t>Give your apps </a:t>
            </a:r>
            <a:br>
              <a:rPr lang="en-US" sz="3529" kern="0" dirty="0">
                <a:solidFill>
                  <a:schemeClr val="accent5"/>
                </a:solidFill>
                <a:latin typeface="Segoe UI Light"/>
              </a:rPr>
            </a:br>
            <a:r>
              <a:rPr lang="en-US" sz="3529" kern="0" dirty="0">
                <a:solidFill>
                  <a:schemeClr val="accent5"/>
                </a:solidFill>
                <a:latin typeface="Segoe UI Light"/>
              </a:rPr>
              <a:t>a human side</a:t>
            </a:r>
          </a:p>
        </p:txBody>
      </p:sp>
      <p:sp>
        <p:nvSpPr>
          <p:cNvPr id="6" name="TextBox 5"/>
          <p:cNvSpPr txBox="1"/>
          <p:nvPr/>
        </p:nvSpPr>
        <p:spPr>
          <a:xfrm>
            <a:off x="6104150" y="441420"/>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104150" y="1632042"/>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104150" y="401328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Tap into rich knowledge amassed from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104150" y="2822665"/>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104150" y="520391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387911" y="61018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Freeform 18"/>
          <p:cNvSpPr>
            <a:spLocks noChangeAspect="1"/>
          </p:cNvSpPr>
          <p:nvPr/>
        </p:nvSpPr>
        <p:spPr bwMode="auto">
          <a:xfrm>
            <a:off x="5434441" y="1755908"/>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Freeform 9"/>
          <p:cNvSpPr>
            <a:spLocks noChangeAspect="1"/>
          </p:cNvSpPr>
          <p:nvPr/>
        </p:nvSpPr>
        <p:spPr bwMode="auto">
          <a:xfrm>
            <a:off x="5498704" y="297785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0" name="Freeform 5"/>
          <p:cNvSpPr>
            <a:spLocks/>
          </p:cNvSpPr>
          <p:nvPr/>
        </p:nvSpPr>
        <p:spPr bwMode="auto">
          <a:xfrm>
            <a:off x="5463969" y="412648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31" name="Group 30"/>
          <p:cNvGrpSpPr/>
          <p:nvPr/>
        </p:nvGrpSpPr>
        <p:grpSpPr>
          <a:xfrm>
            <a:off x="5451751" y="5363049"/>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Tree>
    <p:extLst>
      <p:ext uri="{BB962C8B-B14F-4D97-AF65-F5344CB8AC3E}">
        <p14:creationId xmlns:p14="http://schemas.microsoft.com/office/powerpoint/2010/main" val="610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Cognitive Services: 0-60</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64259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Distill actionable information from images</a:t>
              </a:r>
              <a:r>
                <a:rPr lang="en-US" sz="1667" b="1" kern="0" dirty="0">
                  <a:solidFill>
                    <a:schemeClr val="accent6"/>
                  </a:solidFill>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92" name="Group 91"/>
          <p:cNvGrpSpPr/>
          <p:nvPr/>
        </p:nvGrpSpPr>
        <p:grpSpPr>
          <a:xfrm>
            <a:off x="9414733" y="2652048"/>
            <a:ext cx="1568743" cy="1568743"/>
            <a:chOff x="9536611" y="2704730"/>
            <a:chExt cx="1600200" cy="1600200"/>
          </a:xfrm>
        </p:grpSpPr>
        <p:sp>
          <p:nvSpPr>
            <p:cNvPr id="93" name="Rectangle 92"/>
            <p:cNvSpPr/>
            <p:nvPr/>
          </p:nvSpPr>
          <p:spPr>
            <a:xfrm>
              <a:off x="953661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nvGrpSpPr>
          <p:cNvPr id="99" name="Group 98"/>
          <p:cNvGrpSpPr/>
          <p:nvPr/>
        </p:nvGrpSpPr>
        <p:grpSpPr>
          <a:xfrm>
            <a:off x="6679784" y="2652048"/>
            <a:ext cx="1568743" cy="1568743"/>
            <a:chOff x="6746821" y="2704730"/>
            <a:chExt cx="1600200" cy="1600200"/>
          </a:xfrm>
        </p:grpSpPr>
        <p:sp>
          <p:nvSpPr>
            <p:cNvPr id="100" name="Rectangle 99"/>
            <p:cNvSpPr/>
            <p:nvPr/>
          </p:nvSpPr>
          <p:spPr>
            <a:xfrm>
              <a:off x="674682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17" name="Group 116"/>
          <p:cNvGrpSpPr/>
          <p:nvPr/>
        </p:nvGrpSpPr>
        <p:grpSpPr>
          <a:xfrm>
            <a:off x="3944835" y="2652048"/>
            <a:ext cx="1568743" cy="1568743"/>
            <a:chOff x="3957030" y="2704730"/>
            <a:chExt cx="1600200" cy="1600200"/>
          </a:xfrm>
        </p:grpSpPr>
        <p:sp>
          <p:nvSpPr>
            <p:cNvPr id="118" name="Rectangle 117"/>
            <p:cNvSpPr/>
            <p:nvPr/>
          </p:nvSpPr>
          <p:spPr>
            <a:xfrm>
              <a:off x="3957030"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896386">
                    <a:defRPr/>
                  </a:pPr>
                  <a:endParaRPr lang="en-US" sz="1765"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34" name="Group 133"/>
          <p:cNvGrpSpPr/>
          <p:nvPr/>
        </p:nvGrpSpPr>
        <p:grpSpPr>
          <a:xfrm>
            <a:off x="1209885" y="2652048"/>
            <a:ext cx="1568743" cy="1568743"/>
            <a:chOff x="1167239" y="2704730"/>
            <a:chExt cx="1600200" cy="1600200"/>
          </a:xfrm>
        </p:grpSpPr>
        <p:sp>
          <p:nvSpPr>
            <p:cNvPr id="137" name="Rectangle 136"/>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spTree>
    <p:extLst>
      <p:ext uri="{BB962C8B-B14F-4D97-AF65-F5344CB8AC3E}">
        <p14:creationId xmlns:p14="http://schemas.microsoft.com/office/powerpoint/2010/main" val="126693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Vision APIs: Getting Started</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00797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7" name="Group 6"/>
          <p:cNvGrpSpPr/>
          <p:nvPr/>
        </p:nvGrpSpPr>
        <p:grpSpPr>
          <a:xfrm>
            <a:off x="602757" y="367666"/>
            <a:ext cx="3177479" cy="754315"/>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3" name="Group 2"/>
          <p:cNvGrpSpPr/>
          <p:nvPr/>
        </p:nvGrpSpPr>
        <p:grpSpPr>
          <a:xfrm>
            <a:off x="418644" y="221908"/>
            <a:ext cx="3353886" cy="1045828"/>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D83B0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Fine-tune speech recognition for anyone, anywhere</a:t>
              </a:r>
            </a:p>
          </p:txBody>
        </p:sp>
      </p:grpSp>
      <p:grpSp>
        <p:nvGrpSpPr>
          <p:cNvPr id="116" name="Group 115"/>
          <p:cNvGrpSpPr/>
          <p:nvPr/>
        </p:nvGrpSpPr>
        <p:grpSpPr>
          <a:xfrm>
            <a:off x="1561587" y="2652048"/>
            <a:ext cx="1568743" cy="1568743"/>
            <a:chOff x="1167239" y="2704730"/>
            <a:chExt cx="1600200" cy="1600200"/>
          </a:xfrm>
        </p:grpSpPr>
        <p:sp>
          <p:nvSpPr>
            <p:cNvPr id="117" name="Rectangle 116"/>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26" name="Group 125"/>
          <p:cNvGrpSpPr/>
          <p:nvPr/>
        </p:nvGrpSpPr>
        <p:grpSpPr>
          <a:xfrm>
            <a:off x="5311630" y="2652048"/>
            <a:ext cx="1568743" cy="1568743"/>
            <a:chOff x="5412867" y="2704730"/>
            <a:chExt cx="1600200" cy="1600200"/>
          </a:xfrm>
        </p:grpSpPr>
        <p:sp>
          <p:nvSpPr>
            <p:cNvPr id="127" name="Rectangle 126"/>
            <p:cNvSpPr/>
            <p:nvPr/>
          </p:nvSpPr>
          <p:spPr>
            <a:xfrm>
              <a:off x="54128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061674" y="2652048"/>
            <a:ext cx="1568743" cy="1568743"/>
            <a:chOff x="9658494" y="2704730"/>
            <a:chExt cx="1600200" cy="1600200"/>
          </a:xfrm>
        </p:grpSpPr>
        <p:sp>
          <p:nvSpPr>
            <p:cNvPr id="140" name="Rectangle 139"/>
            <p:cNvSpPr/>
            <p:nvPr/>
          </p:nvSpPr>
          <p:spPr>
            <a:xfrm>
              <a:off x="9658494"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spTree>
    <p:extLst>
      <p:ext uri="{BB962C8B-B14F-4D97-AF65-F5344CB8AC3E}">
        <p14:creationId xmlns:p14="http://schemas.microsoft.com/office/powerpoint/2010/main" val="175845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Language Understanding Intelligent Service (LUIS)</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Detect sentiment, key phrases, topics, and language from your text</a:t>
              </a:r>
            </a:p>
          </p:txBody>
        </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Language</a:t>
              </a:r>
            </a:p>
          </p:txBody>
        </p:sp>
      </p:grpSp>
      <p:grpSp>
        <p:nvGrpSpPr>
          <p:cNvPr id="112" name="Group 111"/>
          <p:cNvGrpSpPr/>
          <p:nvPr/>
        </p:nvGrpSpPr>
        <p:grpSpPr>
          <a:xfrm>
            <a:off x="10054224" y="2652046"/>
            <a:ext cx="1568743" cy="1568743"/>
            <a:chOff x="10270699" y="2704728"/>
            <a:chExt cx="1600200" cy="1600200"/>
          </a:xfrm>
        </p:grpSpPr>
        <p:sp>
          <p:nvSpPr>
            <p:cNvPr id="113" name="Rectangle 112"/>
            <p:cNvSpPr/>
            <p:nvPr/>
          </p:nvSpPr>
          <p:spPr>
            <a:xfrm>
              <a:off x="10270699" y="2704728"/>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nvGrpSpPr>
          <p:cNvPr id="119" name="Group 118"/>
          <p:cNvGrpSpPr/>
          <p:nvPr/>
        </p:nvGrpSpPr>
        <p:grpSpPr>
          <a:xfrm>
            <a:off x="574088" y="2652048"/>
            <a:ext cx="1568743" cy="1568743"/>
            <a:chOff x="600467" y="2704730"/>
            <a:chExt cx="1600200" cy="1600200"/>
          </a:xfrm>
        </p:grpSpPr>
        <p:sp>
          <p:nvSpPr>
            <p:cNvPr id="120" name="Rectangle 119"/>
            <p:cNvSpPr/>
            <p:nvPr/>
          </p:nvSpPr>
          <p:spPr>
            <a:xfrm>
              <a:off x="6004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a:defRPr/>
                  </a:pPr>
                  <a:endParaRPr lang="en-US" sz="352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2944122" y="2652048"/>
            <a:ext cx="1568743" cy="1568743"/>
            <a:chOff x="3018025" y="2704730"/>
            <a:chExt cx="1600200" cy="1600200"/>
          </a:xfrm>
        </p:grpSpPr>
        <p:sp>
          <p:nvSpPr>
            <p:cNvPr id="127" name="Rectangle 126"/>
            <p:cNvSpPr/>
            <p:nvPr/>
          </p:nvSpPr>
          <p:spPr>
            <a:xfrm>
              <a:off x="3018025"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314156" y="2652048"/>
            <a:ext cx="1568743" cy="1568743"/>
            <a:chOff x="5435583" y="2704730"/>
            <a:chExt cx="1600200" cy="1600200"/>
          </a:xfrm>
        </p:grpSpPr>
        <p:sp>
          <p:nvSpPr>
            <p:cNvPr id="134" name="Rectangle 133"/>
            <p:cNvSpPr/>
            <p:nvPr/>
          </p:nvSpPr>
          <p:spPr>
            <a:xfrm>
              <a:off x="5435583"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684190" y="2652048"/>
            <a:ext cx="1568743" cy="1568743"/>
            <a:chOff x="7853141" y="2704730"/>
            <a:chExt cx="1600200" cy="1600200"/>
          </a:xfrm>
        </p:grpSpPr>
        <p:sp>
          <p:nvSpPr>
            <p:cNvPr id="141" name="Rectangle 140"/>
            <p:cNvSpPr/>
            <p:nvPr/>
          </p:nvSpPr>
          <p:spPr>
            <a:xfrm>
              <a:off x="785314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Tree>
    <p:extLst>
      <p:ext uri="{BB962C8B-B14F-4D97-AF65-F5344CB8AC3E}">
        <p14:creationId xmlns:p14="http://schemas.microsoft.com/office/powerpoint/2010/main" val="210055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346" y="2084363"/>
            <a:ext cx="11017540" cy="4482125"/>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24" tIns="143380" rIns="179224" bIns="143380" anchor="ctr"/>
          <a:lstStyle/>
          <a:p>
            <a:pPr algn="ctr" defTabSz="913747">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p:cNvSpPr txBox="1"/>
          <p:nvPr/>
        </p:nvSpPr>
        <p:spPr>
          <a:xfrm>
            <a:off x="2552173" y="4658329"/>
            <a:ext cx="1975622" cy="635409"/>
          </a:xfrm>
          <a:prstGeom prst="rect">
            <a:avLst/>
          </a:prstGeom>
          <a:noFill/>
        </p:spPr>
        <p:txBody>
          <a:bodyPr wrap="square" lIns="91409" tIns="45705" rIns="91409" bIns="45705" rtlCol="0">
            <a:spAutoFit/>
          </a:bodyPr>
          <a:lstStyle/>
          <a:p>
            <a:pPr defTabSz="931931">
              <a:defRPr/>
            </a:pPr>
            <a:r>
              <a:rPr lang="en-US" sz="1765" dirty="0">
                <a:solidFill>
                  <a:prstClr val="white"/>
                </a:solidFill>
                <a:latin typeface="Segoe UI Light"/>
                <a:cs typeface="Segoe UI Light"/>
              </a:rPr>
              <a:t>Create your own LU model</a:t>
            </a:r>
          </a:p>
        </p:txBody>
      </p:sp>
      <p:sp>
        <p:nvSpPr>
          <p:cNvPr id="65" name="TextBox 64"/>
          <p:cNvSpPr txBox="1"/>
          <p:nvPr/>
        </p:nvSpPr>
        <p:spPr>
          <a:xfrm>
            <a:off x="4877636" y="3303223"/>
            <a:ext cx="3067244" cy="36385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defTabSz="931931">
              <a:defRPr/>
            </a:pPr>
            <a:r>
              <a:rPr lang="en-US" sz="1765" dirty="0">
                <a:solidFill>
                  <a:prstClr val="white"/>
                </a:solidFill>
                <a:latin typeface="Segoe UI Light"/>
                <a:cs typeface="Segoe UI Light"/>
              </a:rPr>
              <a:t>Train by providing examples</a:t>
            </a:r>
          </a:p>
        </p:txBody>
      </p:sp>
      <p:sp>
        <p:nvSpPr>
          <p:cNvPr id="66" name="TextBox 65"/>
          <p:cNvSpPr txBox="1"/>
          <p:nvPr/>
        </p:nvSpPr>
        <p:spPr>
          <a:xfrm>
            <a:off x="7745071" y="4710499"/>
            <a:ext cx="3163887" cy="635409"/>
          </a:xfrm>
          <a:prstGeom prst="rect">
            <a:avLst/>
          </a:prstGeom>
          <a:noFill/>
        </p:spPr>
        <p:txBody>
          <a:bodyPr wrap="square" lIns="91409" tIns="45705" rIns="91409" bIns="45705" rtlCol="0">
            <a:spAutoFit/>
          </a:bodyPr>
          <a:lstStyle/>
          <a:p>
            <a:pPr defTabSz="931931">
              <a:defRPr/>
            </a:pPr>
            <a:r>
              <a:rPr lang="en-US" sz="1765" dirty="0">
                <a:solidFill>
                  <a:prstClr val="white"/>
                </a:solidFill>
                <a:latin typeface="Segoe UI Light"/>
                <a:cs typeface="Segoe UI Light"/>
              </a:rPr>
              <a:t>Deploy to an HTTP endpoint and activate on any device</a:t>
            </a:r>
          </a:p>
        </p:txBody>
      </p:sp>
      <p:pic>
        <p:nvPicPr>
          <p:cNvPr id="4" name="Picture 3"/>
          <p:cNvPicPr>
            <a:picLocks noChangeAspect="1"/>
          </p:cNvPicPr>
          <p:nvPr/>
        </p:nvPicPr>
        <p:blipFill>
          <a:blip r:embed="rId3"/>
          <a:stretch>
            <a:fillRect/>
          </a:stretch>
        </p:blipFill>
        <p:spPr>
          <a:xfrm>
            <a:off x="8065970" y="3398691"/>
            <a:ext cx="1256623" cy="1256623"/>
          </a:xfrm>
          <a:prstGeom prst="rect">
            <a:avLst/>
          </a:prstGeom>
        </p:spPr>
      </p:pic>
      <p:sp>
        <p:nvSpPr>
          <p:cNvPr id="2" name="Title 1"/>
          <p:cNvSpPr>
            <a:spLocks noGrp="1"/>
          </p:cNvSpPr>
          <p:nvPr>
            <p:ph type="title"/>
          </p:nvPr>
        </p:nvSpPr>
        <p:spPr>
          <a:xfrm>
            <a:off x="194537" y="366216"/>
            <a:ext cx="11997464" cy="1324405"/>
          </a:xfrm>
        </p:spPr>
        <p:txBody>
          <a:bodyPr>
            <a:noAutofit/>
          </a:bodyPr>
          <a:lstStyle/>
          <a:p>
            <a:pPr algn="ctr"/>
            <a:r>
              <a:rPr lang="en-US" sz="3529" dirty="0"/>
              <a:t>Introducing Language Understanding Intelligence Service (LUIS)</a:t>
            </a:r>
            <a:br>
              <a:rPr lang="en-US" sz="3529" dirty="0"/>
            </a:br>
            <a:endParaRPr lang="en-US" sz="3529" dirty="0"/>
          </a:p>
        </p:txBody>
      </p:sp>
      <p:pic>
        <p:nvPicPr>
          <p:cNvPr id="68" name="Picture 67"/>
          <p:cNvPicPr/>
          <p:nvPr/>
        </p:nvPicPr>
        <p:blipFill>
          <a:blip r:embed="rId4"/>
          <a:stretch>
            <a:fillRect/>
          </a:stretch>
        </p:blipFill>
        <p:spPr bwMode="auto">
          <a:xfrm>
            <a:off x="2828767" y="3288911"/>
            <a:ext cx="1321484" cy="1312674"/>
          </a:xfrm>
          <a:prstGeom prst="rect">
            <a:avLst/>
          </a:prstGeom>
          <a:noFill/>
          <a:ln>
            <a:noFill/>
          </a:ln>
        </p:spPr>
      </p:pic>
      <p:pic>
        <p:nvPicPr>
          <p:cNvPr id="70" name="Picture 69"/>
          <p:cNvPicPr/>
          <p:nvPr/>
        </p:nvPicPr>
        <p:blipFill>
          <a:blip r:embed="rId5"/>
          <a:stretch>
            <a:fillRect/>
          </a:stretch>
        </p:blipFill>
        <p:spPr bwMode="auto">
          <a:xfrm>
            <a:off x="5434845" y="2130769"/>
            <a:ext cx="1315254" cy="1315254"/>
          </a:xfrm>
          <a:prstGeom prst="rect">
            <a:avLst/>
          </a:prstGeom>
          <a:noFill/>
          <a:ln>
            <a:noFill/>
          </a:ln>
          <a:scene3d>
            <a:camera prst="orthographicFront">
              <a:rot lat="0" lon="0" rev="0"/>
            </a:camera>
            <a:lightRig rig="threePt" dir="t"/>
          </a:scene3d>
        </p:spPr>
      </p:pic>
      <p:sp>
        <p:nvSpPr>
          <p:cNvPr id="13" name="Rectangle 12"/>
          <p:cNvSpPr/>
          <p:nvPr/>
        </p:nvSpPr>
        <p:spPr>
          <a:xfrm>
            <a:off x="344298" y="1276917"/>
            <a:ext cx="11166587" cy="769425"/>
          </a:xfrm>
          <a:prstGeom prst="rect">
            <a:avLst/>
          </a:prstGeom>
        </p:spPr>
        <p:txBody>
          <a:bodyPr wrap="square" lIns="91409" tIns="45705" rIns="91409" bIns="45705">
            <a:spAutoFit/>
          </a:bodyPr>
          <a:lstStyle/>
          <a:p>
            <a:pPr defTabSz="914011">
              <a:defRPr/>
            </a:pPr>
            <a:r>
              <a:rPr lang="en-US" sz="2200" b="1" dirty="0">
                <a:solidFill>
                  <a:srgbClr val="004B50"/>
                </a:solidFill>
                <a:latin typeface="Segoe UI Light"/>
                <a:cs typeface="Segoe UI Light" panose="020B0502040204020203" pitchFamily="34" charset="0"/>
              </a:rPr>
              <a:t>A Microsoft Cognitive Service that provides developers with an easy way to create language models to allow applications to understand user commands.</a:t>
            </a:r>
            <a:endParaRPr lang="en-US" sz="2200" b="1" u="sng" dirty="0">
              <a:solidFill>
                <a:srgbClr val="008272"/>
              </a:solidFill>
              <a:latin typeface="Segoe UI Light"/>
              <a:cs typeface="Segoe UI Light" panose="020B0502040204020203" pitchFamily="34" charset="0"/>
            </a:endParaRPr>
          </a:p>
        </p:txBody>
      </p:sp>
      <p:pic>
        <p:nvPicPr>
          <p:cNvPr id="15" name="Picture 14"/>
          <p:cNvPicPr/>
          <p:nvPr/>
        </p:nvPicPr>
        <p:blipFill>
          <a:blip r:embed="rId6"/>
          <a:stretch>
            <a:fillRect/>
          </a:stretch>
        </p:blipFill>
        <p:spPr bwMode="auto">
          <a:xfrm>
            <a:off x="5445549" y="4616810"/>
            <a:ext cx="1315254" cy="1315254"/>
          </a:xfrm>
          <a:prstGeom prst="rect">
            <a:avLst/>
          </a:prstGeom>
          <a:noFill/>
          <a:ln>
            <a:noFill/>
          </a:ln>
          <a:scene3d>
            <a:camera prst="orthographicFront">
              <a:rot lat="0" lon="0" rev="0"/>
            </a:camera>
            <a:lightRig rig="threePt" dir="t"/>
          </a:scene3d>
        </p:spPr>
      </p:pic>
      <p:sp>
        <p:nvSpPr>
          <p:cNvPr id="16" name="TextBox 15"/>
          <p:cNvSpPr txBox="1"/>
          <p:nvPr/>
        </p:nvSpPr>
        <p:spPr>
          <a:xfrm>
            <a:off x="4808487" y="6114961"/>
            <a:ext cx="3047288" cy="36385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defTabSz="931931">
              <a:defRPr/>
            </a:pPr>
            <a:r>
              <a:rPr lang="en-US" sz="1765" dirty="0">
                <a:solidFill>
                  <a:prstClr val="white"/>
                </a:solidFill>
                <a:latin typeface="Segoe UI Light"/>
                <a:cs typeface="Segoe UI Light"/>
              </a:rPr>
              <a:t>Maintain model with ease</a:t>
            </a:r>
          </a:p>
        </p:txBody>
      </p:sp>
      <p:sp>
        <p:nvSpPr>
          <p:cNvPr id="12" name="Arrow: Right 11"/>
          <p:cNvSpPr/>
          <p:nvPr/>
        </p:nvSpPr>
        <p:spPr>
          <a:xfrm rot="19572900">
            <a:off x="4357623" y="2634673"/>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7" name="Arrow: Right 26"/>
          <p:cNvSpPr/>
          <p:nvPr/>
        </p:nvSpPr>
        <p:spPr>
          <a:xfrm rot="2068257">
            <a:off x="7270419" y="273049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8" name="Arrow: Right 27"/>
          <p:cNvSpPr/>
          <p:nvPr/>
        </p:nvSpPr>
        <p:spPr>
          <a:xfrm rot="8101270">
            <a:off x="7044459" y="448953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29" name="Arrow: Right 28"/>
          <p:cNvSpPr/>
          <p:nvPr/>
        </p:nvSpPr>
        <p:spPr>
          <a:xfrm rot="12624248">
            <a:off x="4394380" y="4434262"/>
            <a:ext cx="597617" cy="5229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Tree>
    <p:extLst>
      <p:ext uri="{BB962C8B-B14F-4D97-AF65-F5344CB8AC3E}">
        <p14:creationId xmlns:p14="http://schemas.microsoft.com/office/powerpoint/2010/main" val="20120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674"/>
            <a:ext cx="11563816" cy="1158629"/>
          </a:xfrm>
        </p:spPr>
        <p:txBody>
          <a:bodyPr/>
          <a:lstStyle/>
          <a:p>
            <a:r>
              <a:rPr lang="en-US" dirty="0"/>
              <a:t>Text Analytics and LUIS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62308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Contextually extend knowledge of people, locations, and events</a:t>
              </a:r>
            </a:p>
          </p:txBody>
        </p:sp>
      </p:grpSp>
      <p:grpSp>
        <p:nvGrpSpPr>
          <p:cNvPr id="83" name="Group 82"/>
          <p:cNvGrpSpPr/>
          <p:nvPr/>
        </p:nvGrpSpPr>
        <p:grpSpPr>
          <a:xfrm>
            <a:off x="6677643" y="2652048"/>
            <a:ext cx="1568743" cy="1568743"/>
            <a:chOff x="6746821" y="2704730"/>
            <a:chExt cx="1600200" cy="1600200"/>
          </a:xfrm>
        </p:grpSpPr>
        <p:sp>
          <p:nvSpPr>
            <p:cNvPr id="84" name="Rectangle 83"/>
            <p:cNvSpPr/>
            <p:nvPr/>
          </p:nvSpPr>
          <p:spPr>
            <a:xfrm>
              <a:off x="674682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104" name="Group 103"/>
          <p:cNvGrpSpPr/>
          <p:nvPr/>
        </p:nvGrpSpPr>
        <p:grpSpPr>
          <a:xfrm>
            <a:off x="3942693" y="2652048"/>
            <a:ext cx="1568743" cy="1568743"/>
            <a:chOff x="3957030" y="2704730"/>
            <a:chExt cx="1600200" cy="1600200"/>
          </a:xfrm>
        </p:grpSpPr>
        <p:sp>
          <p:nvSpPr>
            <p:cNvPr id="105" name="Rectangle 104"/>
            <p:cNvSpPr/>
            <p:nvPr/>
          </p:nvSpPr>
          <p:spPr>
            <a:xfrm>
              <a:off x="3957030"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412592" y="2652048"/>
            <a:ext cx="1568743" cy="1568743"/>
            <a:chOff x="9536611" y="2704730"/>
            <a:chExt cx="1600200" cy="1600200"/>
          </a:xfrm>
        </p:grpSpPr>
        <p:sp>
          <p:nvSpPr>
            <p:cNvPr id="112" name="Rectangle 111"/>
            <p:cNvSpPr/>
            <p:nvPr/>
          </p:nvSpPr>
          <p:spPr>
            <a:xfrm>
              <a:off x="953661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nvGrpSpPr>
          <p:cNvPr id="127" name="Group 126"/>
          <p:cNvGrpSpPr/>
          <p:nvPr/>
        </p:nvGrpSpPr>
        <p:grpSpPr>
          <a:xfrm>
            <a:off x="1207744" y="2652048"/>
            <a:ext cx="1568743" cy="1568743"/>
            <a:chOff x="1167239" y="2704730"/>
            <a:chExt cx="1600200" cy="1600200"/>
          </a:xfrm>
        </p:grpSpPr>
        <p:sp>
          <p:nvSpPr>
            <p:cNvPr id="130" name="Rectangle 129"/>
            <p:cNvSpPr/>
            <p:nvPr/>
          </p:nvSpPr>
          <p:spPr>
            <a:xfrm>
              <a:off x="1167239"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3702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454" y="1649522"/>
            <a:ext cx="12187096" cy="2505063"/>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22" name="Rectangle 21"/>
          <p:cNvSpPr/>
          <p:nvPr/>
        </p:nvSpPr>
        <p:spPr bwMode="auto">
          <a:xfrm>
            <a:off x="2454" y="4154585"/>
            <a:ext cx="12187096" cy="270458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11" name="Rectangle 10"/>
          <p:cNvSpPr/>
          <p:nvPr/>
        </p:nvSpPr>
        <p:spPr bwMode="auto">
          <a:xfrm flipH="1">
            <a:off x="2452" y="1866"/>
            <a:ext cx="12221668" cy="6880200"/>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solidFill>
                  <a:srgbClr val="FFFFFF"/>
                </a:solidFill>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solidFill>
                  <a:srgbClr val="FFFFFF"/>
                </a:solidFill>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a:xfrm>
            <a:off x="271584" y="326054"/>
            <a:ext cx="11650390" cy="899303"/>
          </a:xfrm>
        </p:spPr>
        <p:txBody>
          <a:bodyPr/>
          <a:lstStyle/>
          <a:p>
            <a:r>
              <a:rPr lang="en-US" dirty="0">
                <a:solidFill>
                  <a:schemeClr val="bg1"/>
                </a:solidFill>
              </a:rPr>
              <a:t>Azure </a:t>
            </a:r>
            <a:r>
              <a:rPr lang="en-US" dirty="0" err="1">
                <a:solidFill>
                  <a:schemeClr val="bg1"/>
                </a:solidFill>
              </a:rPr>
              <a:t>DevTest</a:t>
            </a:r>
            <a:r>
              <a:rPr lang="en-US" dirty="0">
                <a:solidFill>
                  <a:schemeClr val="bg1"/>
                </a:solidFill>
              </a:rPr>
              <a:t> Labs </a:t>
            </a:r>
            <a:br>
              <a:rPr lang="en-US" dirty="0">
                <a:solidFill>
                  <a:schemeClr val="bg1"/>
                </a:solidFill>
              </a:rPr>
            </a:br>
            <a:endParaRPr lang="en-US" dirty="0">
              <a:solidFill>
                <a:schemeClr val="bg1"/>
              </a:solidFill>
            </a:endParaRPr>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solidFill>
                  <a:srgbClr val="FFFFFF"/>
                </a:solidFill>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solidFill>
                <a:srgbClr val="FFFFFF"/>
              </a:solidFill>
              <a:latin typeface="Segoe UI Light"/>
              <a:ea typeface="Segoe UI" pitchFamily="34" charset="0"/>
              <a:cs typeface="Segoe UI" pitchFamily="34" charset="0"/>
            </a:endParaRPr>
          </a:p>
        </p:txBody>
      </p:sp>
      <p:sp>
        <p:nvSpPr>
          <p:cNvPr id="8" name="Rounded Rectangle 7"/>
          <p:cNvSpPr/>
          <p:nvPr/>
        </p:nvSpPr>
        <p:spPr bwMode="auto">
          <a:xfrm>
            <a:off x="440426" y="1223414"/>
            <a:ext cx="4817712" cy="459442"/>
          </a:xfrm>
          <a:prstGeom prst="roundRect">
            <a:avLst>
              <a:gd name="adj" fmla="val 50000"/>
            </a:avLst>
          </a:prstGeom>
          <a:solidFill>
            <a:srgbClr val="2072B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ctr" anchorCtr="0" forceAA="0" compatLnSpc="1">
            <a:prstTxWarp prst="textNoShape">
              <a:avLst/>
            </a:prstTxWarp>
            <a:noAutofit/>
          </a:bodyPr>
          <a:lstStyle/>
          <a:p>
            <a:pPr algn="ctr" defTabSz="913652" fontAlgn="base">
              <a:lnSpc>
                <a:spcPct val="90000"/>
              </a:lnSpc>
              <a:spcBef>
                <a:spcPct val="0"/>
              </a:spcBef>
              <a:spcAft>
                <a:spcPct val="0"/>
              </a:spcAft>
            </a:pPr>
            <a:r>
              <a:rPr lang="en-US" sz="3199" kern="0">
                <a:solidFill>
                  <a:schemeClr val="bg1"/>
                </a:solidFill>
              </a:rPr>
              <a:t>Try at </a:t>
            </a:r>
            <a:r>
              <a:rPr lang="en-US" sz="3199" kern="0">
                <a:solidFill>
                  <a:schemeClr val="bg1"/>
                </a:solidFill>
                <a:hlinkClick r:id="rId3"/>
              </a:rPr>
              <a:t>http://aka.ms/dtl</a:t>
            </a:r>
            <a:endParaRPr lang="en-US" sz="3199" b="1"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chemeClr val="accent6"/>
                  </a:solidFill>
                </a:rPr>
                <a:t>Link your users to robust and timely news searches</a:t>
              </a:r>
            </a:p>
          </p:txBody>
        </p:sp>
      </p:grpSp>
      <p:grpSp>
        <p:nvGrpSpPr>
          <p:cNvPr id="184" name="Group 183"/>
          <p:cNvGrpSpPr/>
          <p:nvPr/>
        </p:nvGrpSpPr>
        <p:grpSpPr>
          <a:xfrm>
            <a:off x="10054224" y="2652046"/>
            <a:ext cx="1568743" cy="1568743"/>
            <a:chOff x="10270699" y="2704728"/>
            <a:chExt cx="1600200" cy="1600200"/>
          </a:xfrm>
        </p:grpSpPr>
        <p:sp>
          <p:nvSpPr>
            <p:cNvPr id="185" name="Rectangle 184"/>
            <p:cNvSpPr/>
            <p:nvPr/>
          </p:nvSpPr>
          <p:spPr>
            <a:xfrm>
              <a:off x="10270699" y="2704728"/>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grpSp>
        </p:grpSp>
      </p:grpSp>
      <p:grpSp>
        <p:nvGrpSpPr>
          <p:cNvPr id="196" name="Group 195"/>
          <p:cNvGrpSpPr/>
          <p:nvPr/>
        </p:nvGrpSpPr>
        <p:grpSpPr>
          <a:xfrm>
            <a:off x="5314156" y="2652048"/>
            <a:ext cx="1568743" cy="1568743"/>
            <a:chOff x="5435583" y="2704730"/>
            <a:chExt cx="1600200" cy="1600200"/>
          </a:xfrm>
        </p:grpSpPr>
        <p:sp>
          <p:nvSpPr>
            <p:cNvPr id="197" name="Rectangle 196"/>
            <p:cNvSpPr/>
            <p:nvPr/>
          </p:nvSpPr>
          <p:spPr>
            <a:xfrm>
              <a:off x="5435583"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208" name="Group 207"/>
          <p:cNvGrpSpPr/>
          <p:nvPr/>
        </p:nvGrpSpPr>
        <p:grpSpPr>
          <a:xfrm>
            <a:off x="2944122" y="2652048"/>
            <a:ext cx="1568743" cy="1568743"/>
            <a:chOff x="3018025" y="2704730"/>
            <a:chExt cx="1600200" cy="1600200"/>
          </a:xfrm>
        </p:grpSpPr>
        <p:sp>
          <p:nvSpPr>
            <p:cNvPr id="209" name="Rectangle 208"/>
            <p:cNvSpPr/>
            <p:nvPr/>
          </p:nvSpPr>
          <p:spPr>
            <a:xfrm>
              <a:off x="3018025"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nvGrpSpPr>
          <p:cNvPr id="216" name="Group 215"/>
          <p:cNvGrpSpPr/>
          <p:nvPr/>
        </p:nvGrpSpPr>
        <p:grpSpPr>
          <a:xfrm>
            <a:off x="574088" y="2652048"/>
            <a:ext cx="1568743" cy="1568743"/>
            <a:chOff x="600467" y="2704730"/>
            <a:chExt cx="1600200" cy="1600200"/>
          </a:xfrm>
        </p:grpSpPr>
        <p:sp>
          <p:nvSpPr>
            <p:cNvPr id="217" name="Rectangle 216"/>
            <p:cNvSpPr/>
            <p:nvPr/>
          </p:nvSpPr>
          <p:spPr>
            <a:xfrm>
              <a:off x="600467"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grpSp>
      <p:grpSp>
        <p:nvGrpSpPr>
          <p:cNvPr id="228" name="Group 227"/>
          <p:cNvGrpSpPr/>
          <p:nvPr/>
        </p:nvGrpSpPr>
        <p:grpSpPr>
          <a:xfrm>
            <a:off x="7684190" y="2652048"/>
            <a:ext cx="1568743" cy="1568743"/>
            <a:chOff x="7853141" y="2704730"/>
            <a:chExt cx="1600200" cy="1600200"/>
          </a:xfrm>
        </p:grpSpPr>
        <p:sp>
          <p:nvSpPr>
            <p:cNvPr id="229" name="Rectangle 228"/>
            <p:cNvSpPr/>
            <p:nvPr/>
          </p:nvSpPr>
          <p:spPr>
            <a:xfrm>
              <a:off x="7853141" y="2704730"/>
              <a:ext cx="1600200" cy="1600200"/>
            </a:xfrm>
            <a:prstGeom prst="rect">
              <a:avLst/>
            </a:prstGeom>
            <a:solidFill>
              <a:srgbClr val="00B294"/>
            </a:solidFill>
            <a:ln w="12700" cap="flat" cmpd="sng" algn="ctr">
              <a:noFill/>
              <a:prstDash val="solid"/>
              <a:miter lim="800000"/>
            </a:ln>
            <a:effectLst/>
          </p:spPr>
          <p:txBody>
            <a:bodyPr rtlCol="0" anchor="ctr"/>
            <a:lstStyle/>
            <a:p>
              <a:pPr algn="ctr" defTabSz="896386">
                <a:defRPr/>
              </a:pPr>
              <a:endParaRPr lang="en-US" sz="1765"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grpSp>
    </p:spTree>
    <p:extLst>
      <p:ext uri="{BB962C8B-B14F-4D97-AF65-F5344CB8AC3E}">
        <p14:creationId xmlns:p14="http://schemas.microsoft.com/office/powerpoint/2010/main" val="222359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36160" y="1213149"/>
            <a:ext cx="11655840" cy="2157646"/>
          </a:xfrm>
        </p:spPr>
        <p:txBody>
          <a:bodyPr/>
          <a:lstStyle/>
          <a:p>
            <a:r>
              <a:rPr lang="en-US" sz="1961" dirty="0">
                <a:hlinkClick r:id="rId3"/>
              </a:rPr>
              <a:t>https://msdn.microsoft.com/en-us/skype/websdk/skypewebsdk</a:t>
            </a:r>
            <a:r>
              <a:rPr lang="en-US" sz="1961" dirty="0"/>
              <a:t> </a:t>
            </a:r>
          </a:p>
          <a:p>
            <a:r>
              <a:rPr lang="en-US" sz="1961" dirty="0">
                <a:hlinkClick r:id="rId4"/>
              </a:rPr>
              <a:t>https://msdn.microsoft.com/en-us/skype/appsdk/skypeappsdk</a:t>
            </a:r>
            <a:r>
              <a:rPr lang="en-US" sz="1961" dirty="0"/>
              <a:t> </a:t>
            </a:r>
          </a:p>
          <a:p>
            <a:r>
              <a:rPr lang="en-US" sz="1961" dirty="0">
                <a:hlinkClick r:id="rId5"/>
              </a:rPr>
              <a:t>http://developer.skype.com</a:t>
            </a:r>
            <a:r>
              <a:rPr lang="en-US" sz="1961" dirty="0"/>
              <a:t> </a:t>
            </a:r>
          </a:p>
          <a:p>
            <a:endParaRPr lang="en-US" sz="1961" dirty="0"/>
          </a:p>
          <a:p>
            <a:r>
              <a:rPr lang="en-US" sz="1961" dirty="0">
                <a:hlinkClick r:id="rId6"/>
              </a:rPr>
              <a:t>A Technical Deep Dive into Building Web Apps with the Skype Web SDK</a:t>
            </a:r>
            <a:r>
              <a:rPr lang="en-US" sz="1961" dirty="0"/>
              <a:t> (Ignite 2015)</a:t>
            </a:r>
          </a:p>
          <a:p>
            <a:r>
              <a:rPr lang="en-US" sz="1961" dirty="0">
                <a:hlinkClick r:id="rId7"/>
              </a:rPr>
              <a:t>Engage and Win Users with Your Apps Through Intelligent Conversations</a:t>
            </a:r>
            <a:r>
              <a:rPr lang="en-US" sz="1961" dirty="0"/>
              <a:t> (Build 2016)</a:t>
            </a:r>
          </a:p>
        </p:txBody>
      </p:sp>
      <p:sp>
        <p:nvSpPr>
          <p:cNvPr id="4" name="Title 4"/>
          <p:cNvSpPr txBox="1">
            <a:spLocks/>
          </p:cNvSpPr>
          <p:nvPr/>
        </p:nvSpPr>
        <p:spPr>
          <a:xfrm>
            <a:off x="269241" y="343148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1" y="4331026"/>
            <a:ext cx="11655840" cy="1991393"/>
          </a:xfrm>
        </p:spPr>
        <p:txBody>
          <a:bodyPr/>
          <a:lstStyle/>
          <a:p>
            <a:pPr lvl="1"/>
            <a:r>
              <a:rPr lang="en-US" sz="1961" dirty="0">
                <a:latin typeface="+mj-lt"/>
              </a:rPr>
              <a:t>Drive real-world success with Skype for Business platform solutions 	</a:t>
            </a:r>
            <a:r>
              <a:rPr lang="en-US" sz="1961" dirty="0">
                <a:latin typeface="+mj-lt"/>
                <a:hlinkClick r:id="rId8"/>
              </a:rPr>
              <a:t>https://myignite.microsoft.com/sessions/2631</a:t>
            </a:r>
            <a:endParaRPr lang="en-US" sz="1961" dirty="0">
              <a:latin typeface="+mj-lt"/>
            </a:endParaRPr>
          </a:p>
          <a:p>
            <a:pPr lvl="1"/>
            <a:r>
              <a:rPr lang="en-US" sz="1961" dirty="0">
                <a:latin typeface="+mj-lt"/>
              </a:rPr>
              <a:t>Dive deep on the new Trusted Application API for Skype for Business Online 	</a:t>
            </a:r>
            <a:r>
              <a:rPr lang="en-US" sz="1961" dirty="0">
                <a:latin typeface="+mj-lt"/>
                <a:hlinkClick r:id="rId9"/>
              </a:rPr>
              <a:t>https://myignite.microsoft.com/sessions/2629</a:t>
            </a:r>
            <a:endParaRPr lang="en-US" sz="1961" dirty="0">
              <a:latin typeface="+mj-lt"/>
            </a:endParaRPr>
          </a:p>
          <a:p>
            <a:pPr lvl="1"/>
            <a:r>
              <a:rPr lang="en-US" sz="1961"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21" dirty="0">
              <a:latin typeface="+mj-lt"/>
            </a:endParaRPr>
          </a:p>
        </p:txBody>
      </p:sp>
    </p:spTree>
    <p:extLst>
      <p:ext uri="{BB962C8B-B14F-4D97-AF65-F5344CB8AC3E}">
        <p14:creationId xmlns:p14="http://schemas.microsoft.com/office/powerpoint/2010/main" val="6163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257897"/>
          </a:xfrm>
        </p:spPr>
        <p:txBody>
          <a:bodyPr/>
          <a:lstStyle/>
          <a:p>
            <a:r>
              <a:rPr lang="en-US" dirty="0">
                <a:hlinkClick r:id=""/>
              </a:rPr>
              <a:t>https://graph.microsoft.io</a:t>
            </a:r>
          </a:p>
          <a:p>
            <a:r>
              <a:rPr lang="en-US" dirty="0">
                <a:hlinkClick r:id=""/>
              </a:rPr>
              <a:t>https://github.com/OneDrive</a:t>
            </a:r>
            <a:endParaRPr lang="en-US" dirty="0"/>
          </a:p>
          <a:p>
            <a:r>
              <a:rPr lang="en-US" dirty="0">
                <a:hlinkClick r:id="rId2"/>
              </a:rPr>
              <a:t>https://dev.onedrive.com</a:t>
            </a:r>
            <a:endParaRPr lang="en-US" dirty="0"/>
          </a:p>
          <a:p>
            <a:r>
              <a:rPr lang="en-US" dirty="0">
                <a:hlinkClick r:id="rId3"/>
              </a:rPr>
              <a:t>https://github.com/MicrosoftGraph</a:t>
            </a:r>
            <a:endParaRPr lang="en-US" dirty="0"/>
          </a:p>
          <a:p>
            <a:r>
              <a:rPr lang="en-US" dirty="0">
                <a:hlinkClick r:id="rId4"/>
              </a:rPr>
              <a:t>https://onedrive.uservoice.com</a:t>
            </a:r>
            <a:endParaRPr lang="en-US" dirty="0"/>
          </a:p>
          <a:p>
            <a:r>
              <a:rPr lang="en-US" dirty="0">
                <a:hlinkClick r:id="rId5"/>
              </a:rPr>
              <a:t>http://stackoverflow.com/questions/tagged/onedrive</a:t>
            </a:r>
            <a:endParaRPr lang="en-US" dirty="0"/>
          </a:p>
          <a:p>
            <a:endParaRPr lang="en-US" dirty="0"/>
          </a:p>
        </p:txBody>
      </p:sp>
      <p:sp>
        <p:nvSpPr>
          <p:cNvPr id="3" name="Title 2"/>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772103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021330" y="1649522"/>
            <a:ext cx="6164547" cy="525095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22" name="Rectangle 21"/>
          <p:cNvSpPr/>
          <p:nvPr/>
        </p:nvSpPr>
        <p:spPr bwMode="auto">
          <a:xfrm>
            <a:off x="5215" y="1649522"/>
            <a:ext cx="6164547" cy="525095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271584" y="291221"/>
            <a:ext cx="12022195" cy="824739"/>
          </a:xfrm>
        </p:spPr>
        <p:txBody>
          <a:bodyPr/>
          <a:lstStyle/>
          <a:p>
            <a:r>
              <a:rPr lang="en-US" dirty="0"/>
              <a:t>Dev-test in the cloud: drivers and concerns </a:t>
            </a:r>
          </a:p>
        </p:txBody>
      </p:sp>
      <p:pic>
        <p:nvPicPr>
          <p:cNvPr id="23" name="Picture 22"/>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99000"/>
                    </a14:imgEffect>
                  </a14:imgLayer>
                </a14:imgProps>
              </a:ext>
              <a:ext uri="{28A0092B-C50C-407E-A947-70E740481C1C}">
                <a14:useLocalDpi xmlns:a14="http://schemas.microsoft.com/office/drawing/2010/main" val="0"/>
              </a:ext>
            </a:extLst>
          </a:blip>
          <a:srcRect l="1738" t="1887" r="3251" b="36953"/>
          <a:stretch/>
        </p:blipFill>
        <p:spPr>
          <a:xfrm>
            <a:off x="-27105" y="1649518"/>
            <a:ext cx="12224774" cy="5250955"/>
          </a:xfrm>
          <a:prstGeom prst="rect">
            <a:avLst/>
          </a:prstGeom>
        </p:spPr>
      </p:pic>
      <p:sp>
        <p:nvSpPr>
          <p:cNvPr id="26" name="TextBox 25"/>
          <p:cNvSpPr txBox="1"/>
          <p:nvPr/>
        </p:nvSpPr>
        <p:spPr>
          <a:xfrm>
            <a:off x="5216" y="1913851"/>
            <a:ext cx="6164546" cy="74646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3199" kern="0" dirty="0">
                <a:solidFill>
                  <a:schemeClr val="bg1"/>
                </a:solidFill>
                <a:latin typeface="+mj-lt"/>
              </a:rPr>
              <a:t>Drivers</a:t>
            </a:r>
          </a:p>
        </p:txBody>
      </p:sp>
      <p:sp>
        <p:nvSpPr>
          <p:cNvPr id="28" name="TextBox 27"/>
          <p:cNvSpPr txBox="1"/>
          <p:nvPr/>
        </p:nvSpPr>
        <p:spPr>
          <a:xfrm>
            <a:off x="6169763" y="1913851"/>
            <a:ext cx="6016113" cy="747161"/>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3199" kern="0" dirty="0">
                <a:solidFill>
                  <a:schemeClr val="bg1"/>
                </a:solidFill>
                <a:latin typeface="+mj-lt"/>
              </a:rPr>
              <a:t>Concerns</a:t>
            </a:r>
          </a:p>
        </p:txBody>
      </p:sp>
      <p:sp>
        <p:nvSpPr>
          <p:cNvPr id="8" name="TextBox 7"/>
          <p:cNvSpPr txBox="1"/>
          <p:nvPr/>
        </p:nvSpPr>
        <p:spPr>
          <a:xfrm>
            <a:off x="1988287" y="5722871"/>
            <a:ext cx="215238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Speed</a:t>
            </a:r>
          </a:p>
        </p:txBody>
      </p:sp>
      <p:sp>
        <p:nvSpPr>
          <p:cNvPr id="9" name="TextBox 8"/>
          <p:cNvSpPr txBox="1"/>
          <p:nvPr/>
        </p:nvSpPr>
        <p:spPr>
          <a:xfrm>
            <a:off x="2173554" y="4196647"/>
            <a:ext cx="1781855"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Economics</a:t>
            </a:r>
          </a:p>
        </p:txBody>
      </p:sp>
      <p:sp>
        <p:nvSpPr>
          <p:cNvPr id="10" name="TextBox 9"/>
          <p:cNvSpPr txBox="1"/>
          <p:nvPr/>
        </p:nvSpPr>
        <p:spPr>
          <a:xfrm>
            <a:off x="2502648" y="4965402"/>
            <a:ext cx="1123666"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Scale</a:t>
            </a:r>
          </a:p>
        </p:txBody>
      </p:sp>
      <p:sp>
        <p:nvSpPr>
          <p:cNvPr id="20" name="Text Placeholder 2"/>
          <p:cNvSpPr>
            <a:spLocks noGrp="1"/>
          </p:cNvSpPr>
          <p:nvPr>
            <p:ph type="body" sz="quarter" idx="10"/>
          </p:nvPr>
        </p:nvSpPr>
        <p:spPr>
          <a:xfrm>
            <a:off x="2396107" y="3391852"/>
            <a:ext cx="1336748" cy="483274"/>
          </a:xfrm>
        </p:spPr>
        <p:txBody>
          <a:bodyPr/>
          <a:lstStyle/>
          <a:p>
            <a:pPr marL="0" indent="0" algn="ctr">
              <a:buClr>
                <a:schemeClr val="bg1"/>
              </a:buClr>
              <a:buNone/>
            </a:pPr>
            <a:r>
              <a:rPr lang="en-US" sz="2156" b="1" dirty="0">
                <a:solidFill>
                  <a:schemeClr val="bg1"/>
                </a:solidFill>
                <a:latin typeface="+mn-lt"/>
              </a:rPr>
              <a:t>Agility</a:t>
            </a:r>
          </a:p>
        </p:txBody>
      </p:sp>
      <p:sp>
        <p:nvSpPr>
          <p:cNvPr id="24" name="TextBox 23"/>
          <p:cNvSpPr txBox="1"/>
          <p:nvPr/>
        </p:nvSpPr>
        <p:spPr>
          <a:xfrm>
            <a:off x="8155993" y="5722871"/>
            <a:ext cx="215238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Performance</a:t>
            </a:r>
          </a:p>
        </p:txBody>
      </p:sp>
      <p:sp>
        <p:nvSpPr>
          <p:cNvPr id="25" name="TextBox 24"/>
          <p:cNvSpPr txBox="1"/>
          <p:nvPr/>
        </p:nvSpPr>
        <p:spPr>
          <a:xfrm>
            <a:off x="8059095" y="4196647"/>
            <a:ext cx="2346185"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Security</a:t>
            </a:r>
          </a:p>
        </p:txBody>
      </p:sp>
      <p:sp>
        <p:nvSpPr>
          <p:cNvPr id="27" name="TextBox 26"/>
          <p:cNvSpPr txBox="1"/>
          <p:nvPr/>
        </p:nvSpPr>
        <p:spPr>
          <a:xfrm>
            <a:off x="8276057" y="4965402"/>
            <a:ext cx="1912259" cy="59983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b="1" kern="0" dirty="0">
                <a:solidFill>
                  <a:schemeClr val="bg1"/>
                </a:solidFill>
              </a:rPr>
              <a:t>Compliance</a:t>
            </a:r>
          </a:p>
        </p:txBody>
      </p:sp>
      <p:sp>
        <p:nvSpPr>
          <p:cNvPr id="31" name="Text Placeholder 2"/>
          <p:cNvSpPr>
            <a:spLocks noGrp="1"/>
          </p:cNvSpPr>
          <p:nvPr>
            <p:ph type="body" sz="quarter" idx="10"/>
          </p:nvPr>
        </p:nvSpPr>
        <p:spPr>
          <a:xfrm>
            <a:off x="8250825" y="3391852"/>
            <a:ext cx="1962723" cy="483274"/>
          </a:xfrm>
        </p:spPr>
        <p:txBody>
          <a:bodyPr/>
          <a:lstStyle/>
          <a:p>
            <a:pPr marL="0" indent="0" algn="ctr">
              <a:buClr>
                <a:schemeClr val="bg1"/>
              </a:buClr>
              <a:buNone/>
            </a:pPr>
            <a:r>
              <a:rPr lang="en-US" sz="2156" b="1" dirty="0">
                <a:solidFill>
                  <a:schemeClr val="bg1"/>
                </a:solidFill>
                <a:latin typeface="+mn-lt"/>
              </a:rPr>
              <a:t>Integration</a:t>
            </a:r>
          </a:p>
        </p:txBody>
      </p:sp>
      <p:grpSp>
        <p:nvGrpSpPr>
          <p:cNvPr id="3" name="Group 2"/>
          <p:cNvGrpSpPr/>
          <p:nvPr/>
        </p:nvGrpSpPr>
        <p:grpSpPr>
          <a:xfrm>
            <a:off x="5442736" y="1649520"/>
            <a:ext cx="1529918" cy="5250953"/>
            <a:chOff x="5551605" y="1681369"/>
            <a:chExt cx="1561224" cy="5358401"/>
          </a:xfrm>
        </p:grpSpPr>
        <p:sp>
          <p:nvSpPr>
            <p:cNvPr id="2" name="Rectangle 1"/>
            <p:cNvSpPr/>
            <p:nvPr/>
          </p:nvSpPr>
          <p:spPr bwMode="auto">
            <a:xfrm>
              <a:off x="5567829" y="1681369"/>
              <a:ext cx="1478332" cy="5358401"/>
            </a:xfrm>
            <a:prstGeom prst="rect">
              <a:avLst/>
            </a:prstGeom>
            <a:solidFill>
              <a:schemeClr val="bg1">
                <a:lumMod val="85000"/>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833" y="3540186"/>
              <a:ext cx="1324114" cy="1480862"/>
            </a:xfrm>
            <a:prstGeom prst="rect">
              <a:avLst/>
            </a:prstGeom>
          </p:spPr>
        </p:pic>
        <p:sp>
          <p:nvSpPr>
            <p:cNvPr id="30" name="TextBox 29"/>
            <p:cNvSpPr txBox="1"/>
            <p:nvPr/>
          </p:nvSpPr>
          <p:spPr>
            <a:xfrm>
              <a:off x="5551605" y="4639712"/>
              <a:ext cx="1561224" cy="61210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2156" kern="0" dirty="0">
                  <a:solidFill>
                    <a:schemeClr val="bg1"/>
                  </a:solidFill>
                  <a:latin typeface="+mj-lt"/>
                </a:rPr>
                <a:t>IT admin</a:t>
              </a:r>
            </a:p>
          </p:txBody>
        </p:sp>
      </p:grpSp>
    </p:spTree>
    <p:extLst>
      <p:ext uri="{BB962C8B-B14F-4D97-AF65-F5344CB8AC3E}">
        <p14:creationId xmlns:p14="http://schemas.microsoft.com/office/powerpoint/2010/main" val="71770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additive="base">
                                        <p:cTn id="36"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8" grpId="0"/>
      <p:bldP spid="9" grpId="0"/>
      <p:bldP spid="10" grpId="0"/>
      <p:bldP spid="20" grpId="0" build="p"/>
      <p:bldP spid="24" grpId="0"/>
      <p:bldP spid="25" grpId="0"/>
      <p:bldP spid="27" grpId="0"/>
      <p:bldP spid="3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2454" y="1649520"/>
            <a:ext cx="12187096" cy="520661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45" name="Rounded Rectangle 44"/>
          <p:cNvSpPr/>
          <p:nvPr/>
        </p:nvSpPr>
        <p:spPr bwMode="auto">
          <a:xfrm>
            <a:off x="3190437" y="2447366"/>
            <a:ext cx="5811454" cy="1184708"/>
          </a:xfrm>
          <a:prstGeom prst="roundRect">
            <a:avLst>
              <a:gd name="adj" fmla="val 0"/>
            </a:avLst>
          </a:prstGeom>
          <a:noFill/>
          <a:ln w="22225" cmpd="sng">
            <a:solidFill>
              <a:srgbClr val="00BCF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ln w="28575">
                <a:solidFill>
                  <a:schemeClr val="tx1"/>
                </a:solidFill>
              </a:ln>
              <a:gradFill>
                <a:gsLst>
                  <a:gs pos="0">
                    <a:srgbClr val="FFFFFF"/>
                  </a:gs>
                  <a:gs pos="100000">
                    <a:srgbClr val="FFFFFF"/>
                  </a:gs>
                </a:gsLst>
                <a:lin ang="5400000" scaled="0"/>
              </a:gradFill>
            </a:endParaRPr>
          </a:p>
        </p:txBody>
      </p:sp>
      <p:sp>
        <p:nvSpPr>
          <p:cNvPr id="2" name="Title 1"/>
          <p:cNvSpPr>
            <a:spLocks noGrp="1"/>
          </p:cNvSpPr>
          <p:nvPr>
            <p:ph type="title"/>
          </p:nvPr>
        </p:nvSpPr>
        <p:spPr>
          <a:xfrm>
            <a:off x="271585" y="291221"/>
            <a:ext cx="11917964" cy="1100527"/>
          </a:xfrm>
        </p:spPr>
        <p:txBody>
          <a:bodyPr/>
          <a:lstStyle/>
          <a:p>
            <a:r>
              <a:rPr lang="de-DE" dirty="0"/>
              <a:t>Challenges of running dev-test on premises</a:t>
            </a:r>
            <a:endParaRPr lang="en-US" dirty="0"/>
          </a:p>
        </p:txBody>
      </p:sp>
      <p:sp>
        <p:nvSpPr>
          <p:cNvPr id="28" name="TextBox 27"/>
          <p:cNvSpPr txBox="1"/>
          <p:nvPr/>
        </p:nvSpPr>
        <p:spPr>
          <a:xfrm>
            <a:off x="4744227" y="1872929"/>
            <a:ext cx="2703546" cy="572154"/>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999" kern="0" dirty="0">
                <a:solidFill>
                  <a:schemeClr val="bg1"/>
                </a:solidFill>
                <a:latin typeface="+mj-lt"/>
              </a:rPr>
              <a:t>Your datacenter</a:t>
            </a:r>
            <a:endParaRPr lang="en-US" sz="2399" kern="0" dirty="0">
              <a:solidFill>
                <a:schemeClr val="bg1"/>
              </a:solidFill>
              <a:latin typeface="+mj-lt"/>
            </a:endParaRPr>
          </a:p>
        </p:txBody>
      </p:sp>
      <p:sp>
        <p:nvSpPr>
          <p:cNvPr id="29" name="TextBox 28"/>
          <p:cNvSpPr txBox="1"/>
          <p:nvPr/>
        </p:nvSpPr>
        <p:spPr>
          <a:xfrm>
            <a:off x="6139962" y="2636740"/>
            <a:ext cx="2985899" cy="860125"/>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999" kern="0" dirty="0">
                <a:solidFill>
                  <a:schemeClr val="bg1"/>
                </a:solidFill>
                <a:latin typeface="+mj-lt"/>
              </a:rPr>
              <a:t>VMs in </a:t>
            </a:r>
            <a:r>
              <a:rPr lang="en-US" sz="1999" kern="0" dirty="0" err="1">
                <a:solidFill>
                  <a:schemeClr val="bg1"/>
                </a:solidFill>
                <a:latin typeface="+mj-lt"/>
              </a:rPr>
              <a:t>dev</a:t>
            </a:r>
            <a:r>
              <a:rPr lang="en-US" sz="1999" kern="0" dirty="0">
                <a:solidFill>
                  <a:schemeClr val="bg1"/>
                </a:solidFill>
                <a:latin typeface="+mj-lt"/>
              </a:rPr>
              <a:t>-test </a:t>
            </a:r>
            <a:br>
              <a:rPr lang="en-US" sz="1999" kern="0" dirty="0">
                <a:solidFill>
                  <a:schemeClr val="bg1"/>
                </a:solidFill>
                <a:latin typeface="+mj-lt"/>
              </a:rPr>
            </a:br>
            <a:r>
              <a:rPr lang="en-US" sz="1999" kern="0" dirty="0">
                <a:solidFill>
                  <a:schemeClr val="bg1"/>
                </a:solidFill>
                <a:latin typeface="+mj-lt"/>
              </a:rPr>
              <a:t>environment</a:t>
            </a:r>
          </a:p>
        </p:txBody>
      </p:sp>
      <p:cxnSp>
        <p:nvCxnSpPr>
          <p:cNvPr id="38" name="Straight Arrow Connector 37"/>
          <p:cNvCxnSpPr/>
          <p:nvPr/>
        </p:nvCxnSpPr>
        <p:spPr>
          <a:xfrm>
            <a:off x="9180366" y="2869457"/>
            <a:ext cx="856621" cy="0"/>
          </a:xfrm>
          <a:prstGeom prst="straightConnector1">
            <a:avLst/>
          </a:prstGeom>
          <a:noFill/>
          <a:ln w="53975" cap="rnd" cmpd="sng" algn="ctr">
            <a:solidFill>
              <a:schemeClr val="bg1"/>
            </a:solidFill>
            <a:prstDash val="sysDot"/>
            <a:headEnd type="triangle"/>
            <a:tailEnd type="none"/>
          </a:ln>
          <a:effectLst/>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61" y="2757339"/>
            <a:ext cx="2685755" cy="564762"/>
          </a:xfrm>
          <a:prstGeom prst="rect">
            <a:avLst/>
          </a:prstGeom>
        </p:spPr>
      </p:pic>
      <p:grpSp>
        <p:nvGrpSpPr>
          <p:cNvPr id="3" name="Group 2"/>
          <p:cNvGrpSpPr/>
          <p:nvPr/>
        </p:nvGrpSpPr>
        <p:grpSpPr>
          <a:xfrm>
            <a:off x="196911" y="1432014"/>
            <a:ext cx="2171228" cy="1988754"/>
            <a:chOff x="23213" y="1459412"/>
            <a:chExt cx="2215657" cy="2029449"/>
          </a:xfrm>
        </p:grpSpPr>
        <p:sp>
          <p:nvSpPr>
            <p:cNvPr id="14" name="TextBox 13"/>
            <p:cNvSpPr txBox="1"/>
            <p:nvPr/>
          </p:nvSpPr>
          <p:spPr>
            <a:xfrm>
              <a:off x="388294" y="2567833"/>
              <a:ext cx="1850576" cy="555582"/>
            </a:xfrm>
            <a:prstGeom prst="rect">
              <a:avLst/>
            </a:prstGeom>
            <a:noFill/>
          </p:spPr>
          <p:txBody>
            <a:bodyPr wrap="square" lIns="182781" tIns="146225" rIns="182781" bIns="146225" rtlCol="0">
              <a:spAutoFit/>
            </a:bodyPr>
            <a:lstStyle/>
            <a:p>
              <a:pPr defTabSz="896030">
                <a:lnSpc>
                  <a:spcPct val="90000"/>
                </a:lnSpc>
                <a:spcAft>
                  <a:spcPts val="600"/>
                </a:spcAft>
              </a:pPr>
              <a:r>
                <a:rPr lang="en-US" sz="1764" kern="0" dirty="0">
                  <a:solidFill>
                    <a:schemeClr val="bg1"/>
                  </a:solidFill>
                  <a:latin typeface="+mj-lt"/>
                </a:rPr>
                <a:t>IT admin</a:t>
              </a:r>
            </a:p>
          </p:txBody>
        </p:sp>
        <p:sp>
          <p:nvSpPr>
            <p:cNvPr id="27" name="TextBox 26"/>
            <p:cNvSpPr txBox="1"/>
            <p:nvPr/>
          </p:nvSpPr>
          <p:spPr>
            <a:xfrm>
              <a:off x="23213" y="2993613"/>
              <a:ext cx="2210412" cy="49524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371" b="1" kern="0" dirty="0">
                  <a:solidFill>
                    <a:srgbClr val="00BCF2"/>
                  </a:solidFill>
                </a:rPr>
                <a:t>Provision VMs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28" y="1459412"/>
              <a:ext cx="1324114" cy="1480862"/>
            </a:xfrm>
            <a:prstGeom prst="rect">
              <a:avLst/>
            </a:prstGeom>
          </p:spPr>
        </p:pic>
      </p:grpSp>
      <p:grpSp>
        <p:nvGrpSpPr>
          <p:cNvPr id="8" name="Group 7"/>
          <p:cNvGrpSpPr/>
          <p:nvPr/>
        </p:nvGrpSpPr>
        <p:grpSpPr>
          <a:xfrm>
            <a:off x="9904274" y="1398901"/>
            <a:ext cx="1897426" cy="2021868"/>
            <a:chOff x="10199631" y="1425620"/>
            <a:chExt cx="1936252" cy="2063241"/>
          </a:xfrm>
        </p:grpSpPr>
        <p:sp>
          <p:nvSpPr>
            <p:cNvPr id="15" name="TextBox 14"/>
            <p:cNvSpPr txBox="1"/>
            <p:nvPr/>
          </p:nvSpPr>
          <p:spPr>
            <a:xfrm>
              <a:off x="10267462" y="2567833"/>
              <a:ext cx="1868421" cy="555582"/>
            </a:xfrm>
            <a:prstGeom prst="rect">
              <a:avLst/>
            </a:prstGeom>
            <a:noFill/>
          </p:spPr>
          <p:txBody>
            <a:bodyPr wrap="square" lIns="182781" tIns="146225" rIns="182781" bIns="146225" rtlCol="0">
              <a:spAutoFit/>
            </a:bodyPr>
            <a:lstStyle/>
            <a:p>
              <a:pPr defTabSz="896030">
                <a:lnSpc>
                  <a:spcPct val="90000"/>
                </a:lnSpc>
                <a:spcAft>
                  <a:spcPts val="600"/>
                </a:spcAft>
              </a:pPr>
              <a:r>
                <a:rPr lang="en-US" sz="1764" b="1" kern="0" dirty="0">
                  <a:solidFill>
                    <a:schemeClr val="bg1"/>
                  </a:solidFill>
                  <a:latin typeface="+mj-lt"/>
                </a:rPr>
                <a:t>Developers</a:t>
              </a:r>
            </a:p>
          </p:txBody>
        </p:sp>
        <p:sp>
          <p:nvSpPr>
            <p:cNvPr id="26" name="TextBox 25"/>
            <p:cNvSpPr txBox="1"/>
            <p:nvPr/>
          </p:nvSpPr>
          <p:spPr>
            <a:xfrm>
              <a:off x="10199631" y="2993613"/>
              <a:ext cx="1936252" cy="495248"/>
            </a:xfrm>
            <a:prstGeom prst="rect">
              <a:avLst/>
            </a:prstGeom>
            <a:noFill/>
          </p:spPr>
          <p:txBody>
            <a:bodyPr wrap="square" lIns="182781" tIns="146225" rIns="182781" bIns="146225" rtlCol="0">
              <a:spAutoFit/>
            </a:bodyPr>
            <a:lstStyle/>
            <a:p>
              <a:pPr algn="ctr" defTabSz="896030">
                <a:lnSpc>
                  <a:spcPct val="90000"/>
                </a:lnSpc>
                <a:spcAft>
                  <a:spcPts val="600"/>
                </a:spcAft>
              </a:pPr>
              <a:r>
                <a:rPr lang="en-US" sz="1371" b="1" kern="0" dirty="0">
                  <a:solidFill>
                    <a:srgbClr val="00BCF2"/>
                  </a:solidFill>
                </a:rPr>
                <a:t>Request VMs</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53268"/>
            <a:stretch/>
          </p:blipFill>
          <p:spPr>
            <a:xfrm>
              <a:off x="10348717" y="1425620"/>
              <a:ext cx="1590500" cy="1185492"/>
            </a:xfrm>
            <a:prstGeom prst="rect">
              <a:avLst/>
            </a:prstGeom>
          </p:spPr>
        </p:pic>
      </p:grpSp>
      <p:grpSp>
        <p:nvGrpSpPr>
          <p:cNvPr id="16" name="Group 15"/>
          <p:cNvGrpSpPr/>
          <p:nvPr/>
        </p:nvGrpSpPr>
        <p:grpSpPr>
          <a:xfrm>
            <a:off x="2454" y="4154584"/>
            <a:ext cx="12187096" cy="2704581"/>
            <a:chOff x="0" y="4237693"/>
            <a:chExt cx="12436475" cy="2759923"/>
          </a:xfrm>
        </p:grpSpPr>
        <p:sp>
          <p:nvSpPr>
            <p:cNvPr id="47" name="Rectangle 46"/>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31" name="TextBox 30"/>
            <p:cNvSpPr txBox="1"/>
            <p:nvPr/>
          </p:nvSpPr>
          <p:spPr>
            <a:xfrm>
              <a:off x="1217700" y="4483655"/>
              <a:ext cx="1841564" cy="979392"/>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de-DE" sz="4703" kern="0" dirty="0">
                  <a:solidFill>
                    <a:srgbClr val="00BCF2"/>
                  </a:solidFill>
                  <a:latin typeface="+mj-lt"/>
                </a:rPr>
                <a:t>65%</a:t>
              </a:r>
              <a:endParaRPr lang="en-US" sz="4703" kern="0" dirty="0" err="1">
                <a:solidFill>
                  <a:srgbClr val="00BCF2"/>
                </a:solidFill>
                <a:latin typeface="+mj-lt"/>
              </a:endParaRPr>
            </a:p>
          </p:txBody>
        </p:sp>
        <p:sp>
          <p:nvSpPr>
            <p:cNvPr id="33" name="TextBox 32"/>
            <p:cNvSpPr txBox="1"/>
            <p:nvPr/>
          </p:nvSpPr>
          <p:spPr>
            <a:xfrm>
              <a:off x="2461167" y="4537651"/>
              <a:ext cx="3702767" cy="852080"/>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en-US" sz="1273" b="1" kern="0" dirty="0">
                  <a:solidFill>
                    <a:schemeClr val="bg1"/>
                  </a:solidFill>
                </a:rPr>
                <a:t>of developers say it is too complicated and time-consuming to get development and test resources</a:t>
              </a:r>
            </a:p>
          </p:txBody>
        </p:sp>
        <p:sp>
          <p:nvSpPr>
            <p:cNvPr id="30" name="TextBox 29"/>
            <p:cNvSpPr txBox="1"/>
            <p:nvPr/>
          </p:nvSpPr>
          <p:spPr>
            <a:xfrm>
              <a:off x="2478069" y="5575424"/>
              <a:ext cx="2889282" cy="661335"/>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en-US" sz="1273" b="1" kern="0" dirty="0">
                  <a:solidFill>
                    <a:schemeClr val="bg1"/>
                  </a:solidFill>
                </a:rPr>
                <a:t>Average utilization of dedicated </a:t>
              </a:r>
              <a:r>
                <a:rPr lang="en-US" sz="1273" b="1" kern="0" dirty="0" err="1">
                  <a:solidFill>
                    <a:schemeClr val="bg1"/>
                  </a:solidFill>
                </a:rPr>
                <a:t>dev</a:t>
              </a:r>
              <a:r>
                <a:rPr lang="en-US" sz="1273" b="1" kern="0" dirty="0">
                  <a:solidFill>
                    <a:schemeClr val="bg1"/>
                  </a:solidFill>
                </a:rPr>
                <a:t>-test infrastructure</a:t>
              </a:r>
            </a:p>
          </p:txBody>
        </p:sp>
        <p:sp>
          <p:nvSpPr>
            <p:cNvPr id="35" name="TextBox 34"/>
            <p:cNvSpPr txBox="1"/>
            <p:nvPr/>
          </p:nvSpPr>
          <p:spPr>
            <a:xfrm>
              <a:off x="1220452" y="5439400"/>
              <a:ext cx="1841564" cy="979392"/>
            </a:xfrm>
            <a:prstGeom prst="rect">
              <a:avLst/>
            </a:prstGeom>
            <a:noFill/>
            <a:ln>
              <a:noFill/>
            </a:ln>
          </p:spPr>
          <p:txBody>
            <a:bodyPr wrap="square" lIns="182781" tIns="146225" rIns="182781" bIns="146225" rtlCol="0">
              <a:spAutoFit/>
            </a:bodyPr>
            <a:lstStyle/>
            <a:p>
              <a:pPr defTabSz="896030">
                <a:lnSpc>
                  <a:spcPct val="90000"/>
                </a:lnSpc>
                <a:spcAft>
                  <a:spcPts val="600"/>
                </a:spcAft>
              </a:pPr>
              <a:r>
                <a:rPr lang="de-DE" sz="4703" kern="0" dirty="0">
                  <a:solidFill>
                    <a:srgbClr val="00BCF2"/>
                  </a:solidFill>
                  <a:latin typeface="+mj-lt"/>
                </a:rPr>
                <a:t>10%</a:t>
              </a:r>
              <a:endParaRPr lang="en-US" sz="4703" kern="0" dirty="0" err="1">
                <a:solidFill>
                  <a:srgbClr val="00BCF2"/>
                </a:solidFill>
                <a:latin typeface="+mj-lt"/>
              </a:endParaRPr>
            </a:p>
          </p:txBody>
        </p:sp>
        <p:sp>
          <p:nvSpPr>
            <p:cNvPr id="51" name="Rectangle 50"/>
            <p:cNvSpPr/>
            <p:nvPr/>
          </p:nvSpPr>
          <p:spPr>
            <a:xfrm>
              <a:off x="7632803" y="5089484"/>
              <a:ext cx="4749368" cy="1795335"/>
            </a:xfrm>
            <a:prstGeom prst="rect">
              <a:avLst/>
            </a:prstGeom>
          </p:spPr>
          <p:txBody>
            <a:bodyPr wrap="square">
              <a:spAutoFit/>
            </a:bodyPr>
            <a:lstStyle/>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Compromised agility</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Limited hardware budget</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Limited software licensing</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Resource contention with VMs</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Realistic scale tests often challenging</a:t>
              </a:r>
            </a:p>
            <a:p>
              <a:pPr marL="179207" indent="-179207" defTabSz="896030">
                <a:lnSpc>
                  <a:spcPct val="80000"/>
                </a:lnSpc>
                <a:spcAft>
                  <a:spcPts val="588"/>
                </a:spcAft>
                <a:buFont typeface="Arial"/>
                <a:buChar char="•"/>
              </a:pPr>
              <a:r>
                <a:rPr lang="en-US" sz="1371" kern="0" dirty="0">
                  <a:solidFill>
                    <a:schemeClr val="bg1"/>
                  </a:solidFill>
                  <a:ea typeface="Segoe UI Light" charset="0"/>
                  <a:cs typeface="Segoe UI Light" charset="0"/>
                </a:rPr>
                <a:t>Procurement delays</a:t>
              </a:r>
            </a:p>
            <a:p>
              <a:pPr marL="179207" indent="-179207" defTabSz="896030">
                <a:lnSpc>
                  <a:spcPct val="80000"/>
                </a:lnSpc>
                <a:spcAft>
                  <a:spcPts val="588"/>
                </a:spcAft>
                <a:buFont typeface="Arial"/>
                <a:buChar char="•"/>
              </a:pPr>
              <a:endParaRPr lang="en-US" sz="1371" kern="0" dirty="0">
                <a:solidFill>
                  <a:schemeClr val="bg1"/>
                </a:solidFill>
                <a:ea typeface="Segoe UI Light" charset="0"/>
                <a:cs typeface="Segoe UI Light" charset="0"/>
              </a:endParaRPr>
            </a:p>
          </p:txBody>
        </p:sp>
        <p:sp>
          <p:nvSpPr>
            <p:cNvPr id="52" name="TextBox 51"/>
            <p:cNvSpPr txBox="1"/>
            <p:nvPr/>
          </p:nvSpPr>
          <p:spPr>
            <a:xfrm>
              <a:off x="7405021" y="4475569"/>
              <a:ext cx="2756444" cy="1071507"/>
            </a:xfrm>
            <a:prstGeom prst="rect">
              <a:avLst/>
            </a:prstGeom>
            <a:noFill/>
          </p:spPr>
          <p:txBody>
            <a:bodyPr wrap="none" lIns="182781" tIns="146225" rIns="182781" bIns="146225" rtlCol="0">
              <a:spAutoFit/>
            </a:bodyPr>
            <a:lstStyle/>
            <a:p>
              <a:pPr defTabSz="896030">
                <a:lnSpc>
                  <a:spcPct val="90000"/>
                </a:lnSpc>
                <a:spcAft>
                  <a:spcPts val="600"/>
                </a:spcAft>
              </a:pPr>
              <a:r>
                <a:rPr lang="en-US" sz="2399" b="1" kern="0" dirty="0">
                  <a:solidFill>
                    <a:schemeClr val="bg1"/>
                  </a:solidFill>
                </a:rPr>
                <a:t>Your challenges</a:t>
              </a:r>
            </a:p>
            <a:p>
              <a:pPr defTabSz="896030">
                <a:lnSpc>
                  <a:spcPct val="90000"/>
                </a:lnSpc>
                <a:spcAft>
                  <a:spcPts val="600"/>
                </a:spcAft>
              </a:pPr>
              <a:endParaRPr lang="en-US" sz="2399" kern="0" dirty="0" err="1">
                <a:solidFill>
                  <a:schemeClr val="bg1"/>
                </a:solidFill>
              </a:endParaRPr>
            </a:p>
          </p:txBody>
        </p:sp>
        <p:cxnSp>
          <p:nvCxnSpPr>
            <p:cNvPr id="4" name="Straight Connector 3"/>
            <p:cNvCxnSpPr/>
            <p:nvPr/>
          </p:nvCxnSpPr>
          <p:spPr>
            <a:xfrm>
              <a:off x="6751637" y="4597196"/>
              <a:ext cx="0" cy="18871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74923" y="6352198"/>
              <a:ext cx="3909629" cy="400288"/>
            </a:xfrm>
            <a:prstGeom prst="rect">
              <a:avLst/>
            </a:prstGeom>
            <a:noFill/>
          </p:spPr>
          <p:txBody>
            <a:bodyPr wrap="none" lIns="175690" tIns="140552" rIns="175690" bIns="140552" rtlCol="0">
              <a:spAutoFit/>
            </a:bodyPr>
            <a:lstStyle/>
            <a:p>
              <a:pPr defTabSz="895999">
                <a:lnSpc>
                  <a:spcPct val="90000"/>
                </a:lnSpc>
                <a:spcAft>
                  <a:spcPts val="575"/>
                </a:spcAft>
              </a:pPr>
              <a:r>
                <a:rPr lang="en-US" sz="768" i="1" kern="0" dirty="0">
                  <a:solidFill>
                    <a:sysClr val="windowText" lastClr="000000"/>
                  </a:solidFill>
                </a:rPr>
                <a:t>Source: Business Case for Test Environment Management Whitepaper, Cognizant</a:t>
              </a:r>
            </a:p>
          </p:txBody>
        </p:sp>
      </p:grpSp>
      <p:cxnSp>
        <p:nvCxnSpPr>
          <p:cNvPr id="34" name="Straight Arrow Connector 33"/>
          <p:cNvCxnSpPr/>
          <p:nvPr/>
        </p:nvCxnSpPr>
        <p:spPr>
          <a:xfrm flipH="1">
            <a:off x="2098053" y="2869457"/>
            <a:ext cx="856621"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12108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454" y="1649521"/>
            <a:ext cx="12187096" cy="2505063"/>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22" name="Rectangle 21"/>
          <p:cNvSpPr/>
          <p:nvPr/>
        </p:nvSpPr>
        <p:spPr bwMode="auto">
          <a:xfrm>
            <a:off x="2454" y="4154584"/>
            <a:ext cx="12187096" cy="270458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924"/>
            <a:endParaRPr lang="en-US" sz="1999" kern="0" dirty="0">
              <a:gradFill>
                <a:gsLst>
                  <a:gs pos="0">
                    <a:srgbClr val="FFFFFF"/>
                  </a:gs>
                  <a:gs pos="100000">
                    <a:srgbClr val="FFFFFF"/>
                  </a:gs>
                </a:gsLst>
                <a:lin ang="5400000" scaled="0"/>
              </a:gradFill>
            </a:endParaRPr>
          </a:p>
        </p:txBody>
      </p:sp>
      <p:sp>
        <p:nvSpPr>
          <p:cNvPr id="11" name="Rectangle 10"/>
          <p:cNvSpPr/>
          <p:nvPr/>
        </p:nvSpPr>
        <p:spPr bwMode="auto">
          <a:xfrm flipH="1">
            <a:off x="2453" y="1866"/>
            <a:ext cx="12221668" cy="6880200"/>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1960" b="1" kern="0" dirty="0">
              <a:solidFill>
                <a:schemeClr val="bg1"/>
              </a:solidFill>
              <a:latin typeface="+mj-lt"/>
              <a:ea typeface="Segoe UI" pitchFamily="34" charset="0"/>
              <a:cs typeface="Segoe UI" pitchFamily="34" charset="0"/>
            </a:endParaRPr>
          </a:p>
        </p:txBody>
      </p:sp>
      <p:sp>
        <p:nvSpPr>
          <p:cNvPr id="5" name="Rectangle 4"/>
          <p:cNvSpPr/>
          <p:nvPr/>
        </p:nvSpPr>
        <p:spPr>
          <a:xfrm>
            <a:off x="320411" y="1226496"/>
            <a:ext cx="9369823" cy="778307"/>
          </a:xfrm>
          <a:prstGeom prst="rect">
            <a:avLst/>
          </a:prstGeom>
        </p:spPr>
        <p:txBody>
          <a:bodyPr wrap="square">
            <a:spAutoFit/>
          </a:bodyPr>
          <a:lstStyle/>
          <a:p>
            <a:pPr defTabSz="896030">
              <a:lnSpc>
                <a:spcPct val="90000"/>
              </a:lnSpc>
              <a:spcAft>
                <a:spcPts val="600"/>
              </a:spcAft>
            </a:pPr>
            <a:r>
              <a:rPr lang="en-US" sz="2156" kern="0" dirty="0">
                <a:solidFill>
                  <a:schemeClr val="bg1"/>
                </a:solidFill>
              </a:rPr>
              <a:t>Fast, easy, and lean dev-test environments in Azure.</a:t>
            </a:r>
          </a:p>
          <a:p>
            <a:pPr defTabSz="896030">
              <a:lnSpc>
                <a:spcPct val="90000"/>
              </a:lnSpc>
              <a:spcAft>
                <a:spcPts val="600"/>
              </a:spcAft>
            </a:pPr>
            <a:r>
              <a:rPr lang="en-US" sz="2156" kern="0" dirty="0">
                <a:solidFill>
                  <a:schemeClr val="bg1"/>
                </a:solidFill>
              </a:rPr>
              <a:t>Specifically for your team. On demand.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335" y="2412423"/>
            <a:ext cx="9575613" cy="5121535"/>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201167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157</TotalTime>
  <Words>3151</Words>
  <Application>Microsoft Office PowerPoint</Application>
  <PresentationFormat>Widescreen</PresentationFormat>
  <Paragraphs>549</Paragraphs>
  <Slides>62</Slides>
  <Notes>39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62</vt:i4>
      </vt:variant>
    </vt:vector>
  </HeadingPairs>
  <TitlesOfParts>
    <vt:vector size="74" baseType="lpstr">
      <vt:lpstr>ＭＳ Ｐゴシック</vt:lpstr>
      <vt:lpstr>Arial</vt:lpstr>
      <vt:lpstr>Calibri</vt:lpstr>
      <vt:lpstr>Consolas</vt:lpstr>
      <vt:lpstr>Segoe</vt:lpstr>
      <vt:lpstr>Segoe UI</vt:lpstr>
      <vt:lpstr>Segoe UI Light</vt:lpstr>
      <vt:lpstr>Segoe UI Semibold</vt:lpstr>
      <vt:lpstr>Segoe UI Semilight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Dev-test in the cloud: drivers and concerns </vt:lpstr>
      <vt:lpstr>Challenges of running dev-test on premises</vt:lpstr>
      <vt:lpstr>Azure DevTest Labs</vt:lpstr>
      <vt:lpstr>Worry-free self-service</vt:lpstr>
      <vt:lpstr>Tools</vt:lpstr>
      <vt:lpstr>Azure Tools  </vt:lpstr>
      <vt:lpstr>Visual Studio Code</vt:lpstr>
      <vt:lpstr>Docker Tools for Visual Studio 2015 (Preview)</vt:lpstr>
      <vt:lpstr>.NET + Azure</vt:lpstr>
      <vt:lpstr>Windows 10 and UWP</vt:lpstr>
      <vt:lpstr>.NET today</vt:lpstr>
      <vt:lpstr>Visual Studio</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azure.microsoft.com/downloads/</vt:lpstr>
      <vt:lpstr>PowerPoint Presentation</vt:lpstr>
      <vt:lpstr>azure.github.com</vt:lpstr>
      <vt:lpstr>SDKs for Node</vt:lpstr>
      <vt:lpstr>Announcing Azure Command-Line Interface (CLI) 2.0 Preview</vt:lpstr>
      <vt:lpstr>Demo</vt:lpstr>
      <vt:lpstr>CI/CD/Devops</vt:lpstr>
      <vt:lpstr>DevOps is the union of people, process, and products to enable continuous delivery of value to our end users.</vt:lpstr>
      <vt:lpstr>What makes up a “DevOps” pipeline</vt:lpstr>
      <vt:lpstr>Visual Studio Team Services (VSTS) / TFS</vt:lpstr>
      <vt:lpstr>Jenkins Running their infrastructure on Azure!</vt:lpstr>
      <vt:lpstr>Jenkins Plugins</vt:lpstr>
      <vt:lpstr>Jenkins Slave Plugin</vt:lpstr>
      <vt:lpstr>Jenkins ACS Plugin</vt:lpstr>
      <vt:lpstr>Developer Benefits</vt:lpstr>
      <vt:lpstr>PowerPoint Presentation</vt:lpstr>
      <vt:lpstr>Developer Resources</vt:lpstr>
      <vt:lpstr>Tools</vt:lpstr>
      <vt:lpstr>PowerPoint Presentation</vt:lpstr>
      <vt:lpstr>Getting Started Now</vt:lpstr>
      <vt:lpstr>Questions?</vt:lpstr>
      <vt:lpstr>PowerPoint Presentation</vt:lpstr>
      <vt:lpstr>PowerPoint Presentation</vt:lpstr>
      <vt:lpstr>Cognitive Services: 0-60</vt:lpstr>
      <vt:lpstr>PowerPoint Presentation</vt:lpstr>
      <vt:lpstr>Vision APIs: Getting Started</vt:lpstr>
      <vt:lpstr>PowerPoint Presentation</vt:lpstr>
      <vt:lpstr>PowerPoint Presentation</vt:lpstr>
      <vt:lpstr>Introducing Language Understanding Intelligence Service (LUIS) </vt:lpstr>
      <vt:lpstr>Text Analytics and LUIS</vt:lpstr>
      <vt:lpstr>PowerPoint Presentation</vt:lpstr>
      <vt:lpstr>PowerPoint Presentation</vt:lpstr>
      <vt:lpstr>References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Ross Sponholtz</cp:lastModifiedBy>
  <cp:revision>16</cp:revision>
  <dcterms:created xsi:type="dcterms:W3CDTF">2016-09-30T21:57:34Z</dcterms:created>
  <dcterms:modified xsi:type="dcterms:W3CDTF">2016-10-12T04:44:28Z</dcterms:modified>
</cp:coreProperties>
</file>